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726" r:id="rId4"/>
    <p:sldMasterId id="2147483738" r:id="rId5"/>
    <p:sldMasterId id="2147483750" r:id="rId6"/>
    <p:sldMasterId id="2147483861" r:id="rId7"/>
  </p:sldMasterIdLst>
  <p:notesMasterIdLst>
    <p:notesMasterId r:id="rId48"/>
  </p:notesMasterIdLst>
  <p:handoutMasterIdLst>
    <p:handoutMasterId r:id="rId49"/>
  </p:handoutMasterIdLst>
  <p:sldIdLst>
    <p:sldId id="340" r:id="rId8"/>
    <p:sldId id="341" r:id="rId9"/>
    <p:sldId id="342" r:id="rId10"/>
    <p:sldId id="343" r:id="rId11"/>
    <p:sldId id="344" r:id="rId12"/>
    <p:sldId id="345" r:id="rId13"/>
    <p:sldId id="348" r:id="rId14"/>
    <p:sldId id="349" r:id="rId15"/>
    <p:sldId id="350" r:id="rId16"/>
    <p:sldId id="351" r:id="rId17"/>
    <p:sldId id="346" r:id="rId18"/>
    <p:sldId id="347" r:id="rId19"/>
    <p:sldId id="352" r:id="rId20"/>
    <p:sldId id="353" r:id="rId21"/>
    <p:sldId id="354" r:id="rId22"/>
    <p:sldId id="355" r:id="rId23"/>
    <p:sldId id="356" r:id="rId24"/>
    <p:sldId id="357" r:id="rId25"/>
    <p:sldId id="358" r:id="rId26"/>
    <p:sldId id="360" r:id="rId27"/>
    <p:sldId id="361" r:id="rId28"/>
    <p:sldId id="362" r:id="rId29"/>
    <p:sldId id="363" r:id="rId30"/>
    <p:sldId id="364" r:id="rId31"/>
    <p:sldId id="366" r:id="rId32"/>
    <p:sldId id="367" r:id="rId33"/>
    <p:sldId id="368" r:id="rId34"/>
    <p:sldId id="369" r:id="rId35"/>
    <p:sldId id="370" r:id="rId36"/>
    <p:sldId id="371" r:id="rId37"/>
    <p:sldId id="372" r:id="rId38"/>
    <p:sldId id="373" r:id="rId39"/>
    <p:sldId id="374" r:id="rId40"/>
    <p:sldId id="375" r:id="rId41"/>
    <p:sldId id="376" r:id="rId42"/>
    <p:sldId id="377" r:id="rId43"/>
    <p:sldId id="378" r:id="rId44"/>
    <p:sldId id="379" r:id="rId45"/>
    <p:sldId id="380" r:id="rId46"/>
    <p:sldId id="365"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昊迪" initials="刘昊迪" lastIdx="1" clrIdx="0">
    <p:extLst>
      <p:ext uri="{19B8F6BF-5375-455C-9EA6-DF929625EA0E}">
        <p15:presenceInfo xmlns:p15="http://schemas.microsoft.com/office/powerpoint/2012/main" userId="7e5ec5efd42242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4A18"/>
    <a:srgbClr val="FC6D45"/>
    <a:srgbClr val="FC805D"/>
    <a:srgbClr val="F2F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99" autoAdjust="0"/>
    <p:restoredTop sz="94588" autoAdjust="0"/>
  </p:normalViewPr>
  <p:slideViewPr>
    <p:cSldViewPr snapToGrid="0">
      <p:cViewPr varScale="1">
        <p:scale>
          <a:sx n="65" d="100"/>
          <a:sy n="65" d="100"/>
        </p:scale>
        <p:origin x="198" y="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6" d="100"/>
          <a:sy n="86" d="100"/>
        </p:scale>
        <p:origin x="301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1860A5-41A2-4C57-AD70-0A4E2A668C34}" type="datetimeFigureOut">
              <a:rPr lang="zh-CN" altLang="en-US" smtClean="0"/>
              <a:t>2017-05-16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AABB0C-EDE3-4A91-BF75-871B1A7A88EB}" type="slidenum">
              <a:rPr lang="zh-CN" altLang="en-US" smtClean="0"/>
              <a:t>‹#›</a:t>
            </a:fld>
            <a:endParaRPr lang="zh-CN" altLang="en-US"/>
          </a:p>
        </p:txBody>
      </p:sp>
    </p:spTree>
    <p:extLst>
      <p:ext uri="{BB962C8B-B14F-4D97-AF65-F5344CB8AC3E}">
        <p14:creationId xmlns:p14="http://schemas.microsoft.com/office/powerpoint/2010/main" val="2462837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0B1AA-EE1E-4817-9997-AD9BDEBB4191}" type="datetimeFigureOut">
              <a:rPr lang="zh-CN" altLang="en-US" smtClean="0"/>
              <a:t>2017-05-16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A3712-69C7-47DC-B581-3E1490B93BAF}" type="slidenum">
              <a:rPr lang="zh-CN" altLang="en-US" smtClean="0"/>
              <a:t>‹#›</a:t>
            </a:fld>
            <a:endParaRPr lang="zh-CN" altLang="en-US"/>
          </a:p>
        </p:txBody>
      </p:sp>
    </p:spTree>
    <p:extLst>
      <p:ext uri="{BB962C8B-B14F-4D97-AF65-F5344CB8AC3E}">
        <p14:creationId xmlns:p14="http://schemas.microsoft.com/office/powerpoint/2010/main" val="413402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一个硬性的规定常常是建立一个新的理论开始时所必要的。</a:t>
            </a:r>
            <a:r>
              <a:rPr lang="zh-CN" altLang="en-US" sz="1200" dirty="0">
                <a:latin typeface="+mn-ea"/>
              </a:rPr>
              <a:t>玻尔理论中最富有独创的内容。</a:t>
            </a:r>
            <a:r>
              <a:rPr lang="zh-CN" altLang="en-US" dirty="0"/>
              <a:t>如爱你因斯坦建立相对论</a:t>
            </a:r>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18</a:t>
            </a:fld>
            <a:endParaRPr lang="zh-CN" altLang="en-US"/>
          </a:p>
        </p:txBody>
      </p:sp>
    </p:spTree>
    <p:extLst>
      <p:ext uri="{BB962C8B-B14F-4D97-AF65-F5344CB8AC3E}">
        <p14:creationId xmlns:p14="http://schemas.microsoft.com/office/powerpoint/2010/main" val="4025287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a:r>
              <a:rPr lang="zh-CN" altLang="en-US" sz="1200" dirty="0">
                <a:latin typeface="+mn-ea"/>
              </a:rPr>
              <a:t>定态条件：电子在定态轨道运动，不会发生电磁辐射，因此就不会损耗能量而落入核内。</a:t>
            </a:r>
            <a:endParaRPr lang="en-US" altLang="zh-CN" sz="1200" dirty="0">
              <a:latin typeface="+mn-ea"/>
            </a:endParaRPr>
          </a:p>
          <a:p>
            <a:pPr marL="342900" indent="-342900" algn="just"/>
            <a:r>
              <a:rPr lang="zh-CN" altLang="en-US" sz="1200" dirty="0">
                <a:latin typeface="+mn-ea"/>
              </a:rPr>
              <a:t>那末，在什么情况下产生辐射呢？</a:t>
            </a:r>
            <a:endParaRPr lang="en-US" altLang="zh-CN" sz="12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20</a:t>
            </a:fld>
            <a:endParaRPr lang="zh-CN" altLang="en-US"/>
          </a:p>
        </p:txBody>
      </p:sp>
    </p:spTree>
    <p:extLst>
      <p:ext uri="{BB962C8B-B14F-4D97-AF65-F5344CB8AC3E}">
        <p14:creationId xmlns:p14="http://schemas.microsoft.com/office/powerpoint/2010/main" val="55429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 至此，我们介绍了玻尔在</a:t>
            </a:r>
            <a:r>
              <a:rPr lang="en-US" altLang="zh-CN" sz="1200" dirty="0"/>
              <a:t>1913</a:t>
            </a:r>
            <a:r>
              <a:rPr lang="zh-CN" altLang="en-US" sz="1200" dirty="0"/>
              <a:t>年提出的氢原子模型。玻尔理论是否是正确？这主要看它的计算结果与实验的比较。</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24</a:t>
            </a:fld>
            <a:endParaRPr lang="zh-CN" altLang="en-US"/>
          </a:p>
        </p:txBody>
      </p:sp>
    </p:spTree>
    <p:extLst>
      <p:ext uri="{BB962C8B-B14F-4D97-AF65-F5344CB8AC3E}">
        <p14:creationId xmlns:p14="http://schemas.microsoft.com/office/powerpoint/2010/main" val="261403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125068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74483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277813"/>
            <a:ext cx="6019800" cy="58483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918469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2950392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1095561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650585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3347242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151118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2841009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708064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216239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390795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227880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888471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90146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675446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3742935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277472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2304624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4030370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3532969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379523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07306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1411422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1796653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78256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6364811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4938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0009542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846549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3068576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6"/>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8" name="Footer Placeholder 7"/>
          <p:cNvSpPr>
            <a:spLocks noGrp="1"/>
          </p:cNvSpPr>
          <p:nvPr>
            <p:ph type="ftr" sz="quarter" idx="11"/>
          </p:nvPr>
        </p:nvSpPr>
        <p:spPr/>
        <p:txBody>
          <a:bodyPr/>
          <a:lstStyle>
            <a:lvl1pPr>
              <a:defRPr/>
            </a:lvl1pPr>
          </a:lstStyle>
          <a:p>
            <a:endParaRPr lang="zh-CN" altLang="en-US"/>
          </a:p>
        </p:txBody>
      </p:sp>
      <p:sp>
        <p:nvSpPr>
          <p:cNvPr id="9" name="Slide Number Placeholder 8"/>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571256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Date Placeholder 2"/>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4" name="Footer Placeholder 3"/>
          <p:cNvSpPr>
            <a:spLocks noGrp="1"/>
          </p:cNvSpPr>
          <p:nvPr>
            <p:ph type="ftr" sz="quarter" idx="11"/>
          </p:nvPr>
        </p:nvSpPr>
        <p:spPr/>
        <p:txBody>
          <a:bodyPr/>
          <a:lstStyle>
            <a:lvl1pPr>
              <a:defRPr/>
            </a:lvl1pPr>
          </a:lstStyle>
          <a:p>
            <a:endParaRPr lang="zh-CN" altLang="en-US"/>
          </a:p>
        </p:txBody>
      </p:sp>
      <p:sp>
        <p:nvSpPr>
          <p:cNvPr id="5" name="Slide Number Placeholder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05753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927210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8525607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100336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9848644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2221664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277813"/>
            <a:ext cx="6019800" cy="58483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173490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3377502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31891778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7697700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41089701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3018817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6"/>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8" name="Footer Placeholder 7"/>
          <p:cNvSpPr>
            <a:spLocks noGrp="1"/>
          </p:cNvSpPr>
          <p:nvPr>
            <p:ph type="ftr" sz="quarter" idx="11"/>
          </p:nvPr>
        </p:nvSpPr>
        <p:spPr/>
        <p:txBody>
          <a:bodyPr/>
          <a:lstStyle>
            <a:lvl1pPr>
              <a:defRPr/>
            </a:lvl1pPr>
          </a:lstStyle>
          <a:p>
            <a:endParaRPr lang="zh-CN" altLang="en-US"/>
          </a:p>
        </p:txBody>
      </p:sp>
      <p:sp>
        <p:nvSpPr>
          <p:cNvPr id="9" name="Slide Number Placeholder 8"/>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314814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2935991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20771082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37508464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33352099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409337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14391757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9478186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10201110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3667889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201946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Date Placeholder 2"/>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4" name="Footer Placeholder 3"/>
          <p:cNvSpPr>
            <a:spLocks noGrp="1"/>
          </p:cNvSpPr>
          <p:nvPr>
            <p:ph type="ftr" sz="quarter" idx="11"/>
          </p:nvPr>
        </p:nvSpPr>
        <p:spPr/>
        <p:txBody>
          <a:bodyPr/>
          <a:lstStyle>
            <a:lvl1pPr>
              <a:defRPr/>
            </a:lvl1pPr>
          </a:lstStyle>
          <a:p>
            <a:endParaRPr lang="zh-CN" altLang="en-US"/>
          </a:p>
        </p:txBody>
      </p:sp>
      <p:sp>
        <p:nvSpPr>
          <p:cNvPr id="5" name="Slide Number Placeholder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5823142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39218520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15212953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30234304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879251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41987749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8295853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4223095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 y="1268413"/>
            <a:ext cx="9143476"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08" y="1268413"/>
            <a:ext cx="1440078"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624" y="1268413"/>
            <a:ext cx="1440078"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1740" y="1268413"/>
            <a:ext cx="1440078"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1856" y="1268413"/>
            <a:ext cx="1440078"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bwMode="auto">
          <a:xfrm>
            <a:off x="8891590" y="1268413"/>
            <a:ext cx="252412"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bwMode="auto">
          <a:xfrm>
            <a:off x="250827" y="1989138"/>
            <a:ext cx="720725"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bwMode="auto">
          <a:xfrm>
            <a:off x="2" y="1989138"/>
            <a:ext cx="250825"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585" y="1988493"/>
            <a:ext cx="1440078"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705" y="1988493"/>
            <a:ext cx="1440078"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1818" y="1988493"/>
            <a:ext cx="1440078"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bwMode="auto">
          <a:xfrm>
            <a:off x="8891590" y="1989138"/>
            <a:ext cx="252412"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bwMode="auto">
          <a:xfrm>
            <a:off x="8172452" y="1989138"/>
            <a:ext cx="719138"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bwMode="auto">
          <a:xfrm>
            <a:off x="2" y="2708275"/>
            <a:ext cx="250825"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546" y="2708573"/>
            <a:ext cx="1440078"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663" y="2708573"/>
            <a:ext cx="1440078"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1779" y="2708573"/>
            <a:ext cx="1440078"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1895" y="2708573"/>
            <a:ext cx="1440078"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08" y="3428653"/>
            <a:ext cx="1440078"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624" y="3428653"/>
            <a:ext cx="1440078"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1740" y="3428653"/>
            <a:ext cx="1440078"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1856" y="3428653"/>
            <a:ext cx="1440078"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bwMode="auto">
          <a:xfrm>
            <a:off x="8891590" y="3429000"/>
            <a:ext cx="252412"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bwMode="auto">
          <a:xfrm>
            <a:off x="250827" y="4148138"/>
            <a:ext cx="720725"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bwMode="auto">
          <a:xfrm>
            <a:off x="2" y="4148138"/>
            <a:ext cx="250825"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585" y="4130741"/>
            <a:ext cx="1440078"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701" y="4148733"/>
            <a:ext cx="1440078"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1818" y="4148733"/>
            <a:ext cx="1440078"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bwMode="auto">
          <a:xfrm>
            <a:off x="8891587" y="4148138"/>
            <a:ext cx="360362"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bwMode="auto">
          <a:xfrm>
            <a:off x="8172451" y="4148138"/>
            <a:ext cx="719138"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fld id="{CE8D5F43-11FC-4A47-8AB9-3C569A0CF75E}" type="datetimeFigureOut">
              <a:rPr lang="zh-CN" altLang="en-US" smtClean="0"/>
              <a:pPr/>
              <a:t>2017-05-16</a:t>
            </a:fld>
            <a:endParaRPr lang="zh-CN" altLang="en-US"/>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endParaRPr lang="zh-CN" altLang="en-US"/>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7913759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2000"/>
            </a:lvl1pPr>
            <a:lvl2pPr>
              <a:defRPr sz="1800"/>
            </a:lvl2pPr>
            <a:lvl3pPr>
              <a:defRPr sz="1600"/>
            </a:lvl3pPr>
            <a:lvl4pPr>
              <a:defRPr sz="1350"/>
            </a:lvl4pPr>
            <a:lvl5pPr>
              <a:defRPr sz="1100"/>
            </a:lvl5pPr>
            <a:extLs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标题 6"/>
          <p:cNvSpPr>
            <a:spLocks noGrp="1"/>
          </p:cNvSpPr>
          <p:nvPr>
            <p:ph type="title"/>
          </p:nvPr>
        </p:nvSpPr>
        <p:spPr>
          <a:xfrm>
            <a:off x="457200" y="274638"/>
            <a:ext cx="8229600" cy="994122"/>
          </a:xfrm>
        </p:spPr>
        <p:txBody>
          <a:bodyPr rtlCol="0">
            <a:normAutofit/>
          </a:bodyPr>
          <a:lstStyle>
            <a:lvl1pPr>
              <a:defRPr sz="3200" b="1">
                <a:solidFill>
                  <a:schemeClr val="tx1">
                    <a:lumMod val="85000"/>
                    <a:lumOff val="15000"/>
                  </a:schemeClr>
                </a:solidFill>
              </a:defRPr>
            </a:lvl1pPr>
            <a:extLst/>
          </a:lstStyle>
          <a:p>
            <a:r>
              <a:rPr lang="zh-CN" altLang="en-US" dirty="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fld id="{CE8D5F43-11FC-4A47-8AB9-3C569A0CF75E}" type="datetimeFigureOut">
              <a:rPr lang="zh-CN" altLang="en-US" smtClean="0"/>
              <a:pPr/>
              <a:t>2017-05-16</a:t>
            </a:fld>
            <a:endParaRPr lang="zh-CN" altLang="en-US"/>
          </a:p>
        </p:txBody>
      </p:sp>
      <p:sp>
        <p:nvSpPr>
          <p:cNvPr id="6" name="页脚占位符 4"/>
          <p:cNvSpPr>
            <a:spLocks noGrp="1"/>
          </p:cNvSpPr>
          <p:nvPr>
            <p:ph type="ftr" sz="quarter" idx="11"/>
          </p:nvPr>
        </p:nvSpPr>
        <p:spPr/>
        <p:txBody>
          <a:bodyPr/>
          <a:lstStyle>
            <a:lvl1pPr>
              <a:defRPr sz="1050"/>
            </a:lvl1pPr>
            <a:extLst/>
          </a:lstStyle>
          <a:p>
            <a:endParaRPr lang="zh-CN" altLang="en-US"/>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415959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6"/>
          <p:cNvSpPr>
            <a:spLocks noGrp="1"/>
          </p:cNvSpPr>
          <p:nvPr>
            <p:ph type="dt" sz="half" idx="10"/>
          </p:nvPr>
        </p:nvSpPr>
        <p:spPr/>
        <p:txBody>
          <a:bodyPr/>
          <a:lstStyle>
            <a:lvl1pPr>
              <a:defRPr/>
            </a:lvl1pPr>
            <a:extLst/>
          </a:lstStyle>
          <a:p>
            <a:fld id="{CE8D5F43-11FC-4A47-8AB9-3C569A0CF75E}" type="datetimeFigureOut">
              <a:rPr lang="zh-CN" altLang="en-US" smtClean="0"/>
              <a:pPr/>
              <a:t>2017-05-16</a:t>
            </a:fld>
            <a:endParaRPr lang="zh-CN" altLang="en-US"/>
          </a:p>
        </p:txBody>
      </p:sp>
      <p:sp>
        <p:nvSpPr>
          <p:cNvPr id="9" name="页脚占位符 7"/>
          <p:cNvSpPr>
            <a:spLocks noGrp="1"/>
          </p:cNvSpPr>
          <p:nvPr>
            <p:ph type="ftr" sz="quarter" idx="11"/>
          </p:nvPr>
        </p:nvSpPr>
        <p:spPr/>
        <p:txBody>
          <a:bodyPr/>
          <a:lstStyle>
            <a:lvl1pPr>
              <a:defRPr/>
            </a:lvl1pPr>
            <a:extLst/>
          </a:lstStyle>
          <a:p>
            <a:endParaRPr lang="zh-CN" altLang="en-US"/>
          </a:p>
        </p:txBody>
      </p:sp>
      <p:sp>
        <p:nvSpPr>
          <p:cNvPr id="10" name="灯片编号占位符 8"/>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67929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759578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fld id="{CE8D5F43-11FC-4A47-8AB9-3C569A0CF75E}" type="datetimeFigureOut">
              <a:rPr lang="zh-CN" altLang="en-US" smtClean="0"/>
              <a:pPr/>
              <a:t>2017-05-16</a:t>
            </a:fld>
            <a:endParaRPr lang="zh-CN" altLang="en-US"/>
          </a:p>
        </p:txBody>
      </p:sp>
      <p:sp>
        <p:nvSpPr>
          <p:cNvPr id="4" name="页脚占位符 2"/>
          <p:cNvSpPr>
            <a:spLocks noGrp="1"/>
          </p:cNvSpPr>
          <p:nvPr>
            <p:ph type="ftr" sz="quarter" idx="11"/>
          </p:nvPr>
        </p:nvSpPr>
        <p:spPr/>
        <p:txBody>
          <a:bodyPr/>
          <a:lstStyle>
            <a:lvl1pPr>
              <a:defRPr/>
            </a:lvl1pPr>
            <a:extLst/>
          </a:lstStyle>
          <a:p>
            <a:endParaRPr lang="zh-CN" altLang="en-US"/>
          </a:p>
        </p:txBody>
      </p:sp>
      <p:sp>
        <p:nvSpPr>
          <p:cNvPr id="5" name="灯片编号占位符 3"/>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7650451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extLst/>
          </a:lstStyle>
          <a:p>
            <a:fld id="{CE8D5F43-11FC-4A47-8AB9-3C569A0CF75E}" type="datetimeFigureOut">
              <a:rPr lang="zh-CN" altLang="en-US" smtClean="0"/>
              <a:pPr/>
              <a:t>2017-05-16</a:t>
            </a:fld>
            <a:endParaRPr lang="zh-CN" altLang="en-US"/>
          </a:p>
        </p:txBody>
      </p:sp>
      <p:sp>
        <p:nvSpPr>
          <p:cNvPr id="7" name="页脚占位符 5"/>
          <p:cNvSpPr>
            <a:spLocks noGrp="1"/>
          </p:cNvSpPr>
          <p:nvPr>
            <p:ph type="ftr" sz="quarter" idx="11"/>
          </p:nvPr>
        </p:nvSpPr>
        <p:spPr/>
        <p:txBody>
          <a:bodyPr/>
          <a:lstStyle>
            <a:lvl1pPr>
              <a:defRPr/>
            </a:lvl1pPr>
            <a:extLst/>
          </a:lstStyle>
          <a:p>
            <a:endParaRPr lang="zh-CN" altLang="en-US"/>
          </a:p>
        </p:txBody>
      </p:sp>
      <p:sp>
        <p:nvSpPr>
          <p:cNvPr id="8" name="灯片编号占位符 6"/>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0447926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extLst/>
          </a:lstStyle>
          <a:p>
            <a:fld id="{CE8D5F43-11FC-4A47-8AB9-3C569A0CF75E}" type="datetimeFigureOut">
              <a:rPr lang="zh-CN" altLang="en-US" smtClean="0"/>
              <a:pPr/>
              <a:t>2017-05-16</a:t>
            </a:fld>
            <a:endParaRPr lang="zh-CN" altLang="en-US"/>
          </a:p>
        </p:txBody>
      </p:sp>
      <p:sp>
        <p:nvSpPr>
          <p:cNvPr id="6" name="页脚占位符 4"/>
          <p:cNvSpPr>
            <a:spLocks noGrp="1"/>
          </p:cNvSpPr>
          <p:nvPr>
            <p:ph type="ftr" sz="quarter" idx="11"/>
          </p:nvPr>
        </p:nvSpPr>
        <p:spPr/>
        <p:txBody>
          <a:bodyPr/>
          <a:lstStyle>
            <a:lvl1pPr>
              <a:defRPr/>
            </a:lvl1pPr>
            <a:extLst/>
          </a:lstStyle>
          <a:p>
            <a:endParaRPr lang="zh-CN" altLang="en-US"/>
          </a:p>
        </p:txBody>
      </p:sp>
      <p:sp>
        <p:nvSpPr>
          <p:cNvPr id="7" name="灯片编号占位符 5"/>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8291843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extLst/>
          </a:lstStyle>
          <a:p>
            <a:fld id="{CE8D5F43-11FC-4A47-8AB9-3C569A0CF75E}" type="datetimeFigureOut">
              <a:rPr lang="zh-CN" altLang="en-US" smtClean="0"/>
              <a:pPr/>
              <a:t>2017-05-16</a:t>
            </a:fld>
            <a:endParaRPr lang="zh-CN" altLang="en-US"/>
          </a:p>
        </p:txBody>
      </p:sp>
      <p:sp>
        <p:nvSpPr>
          <p:cNvPr id="6" name="页脚占位符 4"/>
          <p:cNvSpPr>
            <a:spLocks noGrp="1"/>
          </p:cNvSpPr>
          <p:nvPr>
            <p:ph type="ftr" sz="quarter" idx="11"/>
          </p:nvPr>
        </p:nvSpPr>
        <p:spPr/>
        <p:txBody>
          <a:bodyPr/>
          <a:lstStyle>
            <a:lvl1pPr>
              <a:defRPr/>
            </a:lvl1pPr>
            <a:extLst/>
          </a:lstStyle>
          <a:p>
            <a:endParaRPr lang="zh-CN" altLang="en-US"/>
          </a:p>
        </p:txBody>
      </p:sp>
      <p:sp>
        <p:nvSpPr>
          <p:cNvPr id="7" name="灯片编号占位符 5"/>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1003455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70" name="页脚占位符 3"/>
          <p:cNvSpPr>
            <a:spLocks noGrp="1"/>
          </p:cNvSpPr>
          <p:nvPr>
            <p:ph type="ftr" sz="quarter" idx="11"/>
          </p:nvPr>
        </p:nvSpPr>
        <p:spPr/>
        <p:txBody>
          <a:bodyPr/>
          <a:lstStyle>
            <a:lvl1pPr>
              <a:defRPr/>
            </a:lvl1pPr>
          </a:lstStyle>
          <a:p>
            <a:endParaRPr lang="zh-CN" altLang="en-US"/>
          </a:p>
        </p:txBody>
      </p:sp>
      <p:sp>
        <p:nvSpPr>
          <p:cNvPr id="71" name="灯片编号占位符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0373933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7" name="页脚占位符 3"/>
          <p:cNvSpPr>
            <a:spLocks noGrp="1"/>
          </p:cNvSpPr>
          <p:nvPr>
            <p:ph type="ftr" sz="quarter" idx="11"/>
          </p:nvPr>
        </p:nvSpPr>
        <p:spPr/>
        <p:txBody>
          <a:bodyPr/>
          <a:lstStyle>
            <a:lvl1pPr>
              <a:defRPr/>
            </a:lvl1pPr>
          </a:lstStyle>
          <a:p>
            <a:endParaRPr lang="zh-CN" altLang="en-US"/>
          </a:p>
        </p:txBody>
      </p:sp>
      <p:sp>
        <p:nvSpPr>
          <p:cNvPr id="8" name="灯片编号占位符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57097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10366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2017-05-16</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23138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image" Target="../media/image3.jpeg"/><Relationship Id="rId5" Type="http://schemas.openxmlformats.org/officeDocument/2006/relationships/slideLayout" Target="../slideLayouts/slideLayout71.xml"/><Relationship Id="rId10" Type="http://schemas.openxmlformats.org/officeDocument/2006/relationships/theme" Target="../theme/theme7.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91259" name="Rectangle 27"/>
          <p:cNvSpPr>
            <a:spLocks noGrp="1" noChangeArrowheads="1"/>
          </p:cNvSpPr>
          <p:nvPr>
            <p:ph type="title"/>
          </p:nvPr>
        </p:nvSpPr>
        <p:spPr bwMode="auto">
          <a:xfrm>
            <a:off x="457200" y="277815"/>
            <a:ext cx="8229600" cy="788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991260" name="Rectangle 28"/>
          <p:cNvSpPr>
            <a:spLocks noGrp="1" noChangeArrowheads="1"/>
          </p:cNvSpPr>
          <p:nvPr>
            <p:ph type="dt" sz="half" idx="2"/>
          </p:nvPr>
        </p:nvSpPr>
        <p:spPr bwMode="auto">
          <a:xfrm>
            <a:off x="457200" y="6324602"/>
            <a:ext cx="17272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a:solidFill>
                  <a:srgbClr val="003366"/>
                </a:solidFill>
                <a:latin typeface="Garamond" pitchFamily="18" charset="0"/>
              </a:defRPr>
            </a:lvl1pPr>
          </a:lstStyle>
          <a:p>
            <a:fld id="{CE8D5F43-11FC-4A47-8AB9-3C569A0CF75E}" type="datetimeFigureOut">
              <a:rPr lang="zh-CN" altLang="en-US" smtClean="0"/>
              <a:pPr/>
              <a:t>2017-05-16</a:t>
            </a:fld>
            <a:endParaRPr lang="zh-CN" altLang="en-US"/>
          </a:p>
        </p:txBody>
      </p:sp>
      <p:sp>
        <p:nvSpPr>
          <p:cNvPr id="991261" name="Rectangle 29"/>
          <p:cNvSpPr>
            <a:spLocks noGrp="1" noChangeArrowheads="1"/>
          </p:cNvSpPr>
          <p:nvPr>
            <p:ph type="ftr" sz="quarter" idx="3"/>
          </p:nvPr>
        </p:nvSpPr>
        <p:spPr bwMode="auto">
          <a:xfrm>
            <a:off x="2438400" y="6324600"/>
            <a:ext cx="4953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a:solidFill>
                  <a:srgbClr val="003366"/>
                </a:solidFill>
                <a:latin typeface="Garamond" pitchFamily="18" charset="0"/>
              </a:defRPr>
            </a:lvl1pPr>
          </a:lstStyle>
          <a:p>
            <a:endParaRPr lang="zh-CN" altLang="en-US"/>
          </a:p>
        </p:txBody>
      </p:sp>
      <p:sp>
        <p:nvSpPr>
          <p:cNvPr id="991262" name="Rectangle 30"/>
          <p:cNvSpPr>
            <a:spLocks noGrp="1" noChangeArrowheads="1"/>
          </p:cNvSpPr>
          <p:nvPr>
            <p:ph type="sldNum" sz="quarter" idx="4"/>
          </p:nvPr>
        </p:nvSpPr>
        <p:spPr bwMode="auto">
          <a:xfrm>
            <a:off x="7620000" y="6324602"/>
            <a:ext cx="10668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a:solidFill>
                  <a:srgbClr val="003366"/>
                </a:solidFill>
                <a:latin typeface="Garamond" pitchFamily="18" charset="0"/>
              </a:defRPr>
            </a:lvl1pPr>
          </a:lstStyle>
          <a:p>
            <a:fld id="{90D828E9-83C5-4984-96D7-CAB79F9D1FB1}" type="slidenum">
              <a:rPr lang="zh-CN" altLang="en-US" smtClean="0"/>
              <a:pPr/>
              <a:t>‹#›</a:t>
            </a:fld>
            <a:endParaRPr lang="zh-CN" altLang="en-US"/>
          </a:p>
        </p:txBody>
      </p:sp>
      <p:sp>
        <p:nvSpPr>
          <p:cNvPr id="991263" name="Freeform 31"/>
          <p:cNvSpPr>
            <a:spLocks noChangeArrowheads="1"/>
          </p:cNvSpPr>
          <p:nvPr/>
        </p:nvSpPr>
        <p:spPr bwMode="auto">
          <a:xfrm>
            <a:off x="381000" y="228600"/>
            <a:ext cx="8229600" cy="8382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800000"/>
            </a:solidFill>
            <a:prstDash val="solid"/>
            <a:miter lim="800000"/>
            <a:headEnd/>
            <a:tailEnd/>
          </a:ln>
        </p:spPr>
        <p:txBody>
          <a:bodyPr/>
          <a:lstStyle/>
          <a:p>
            <a:endParaRPr lang="zh-CN" altLang="en-US" sz="1350">
              <a:solidFill>
                <a:srgbClr val="FFFFFF"/>
              </a:solidFill>
              <a:latin typeface="Arial" charset="0"/>
            </a:endParaRPr>
          </a:p>
        </p:txBody>
      </p:sp>
      <p:sp>
        <p:nvSpPr>
          <p:cNvPr id="991264" name="Line 32"/>
          <p:cNvSpPr>
            <a:spLocks noChangeShapeType="1"/>
          </p:cNvSpPr>
          <p:nvPr/>
        </p:nvSpPr>
        <p:spPr bwMode="auto">
          <a:xfrm>
            <a:off x="457200" y="6307138"/>
            <a:ext cx="8229600" cy="0"/>
          </a:xfrm>
          <a:prstGeom prst="line">
            <a:avLst/>
          </a:prstGeom>
          <a:noFill/>
          <a:ln w="25400">
            <a:solidFill>
              <a:srgbClr val="800000"/>
            </a:solidFill>
            <a:round/>
            <a:headEnd/>
            <a:tailEnd/>
          </a:ln>
          <a:effectLst/>
        </p:spPr>
        <p:txBody>
          <a:bodyPr/>
          <a:lstStyle/>
          <a:p>
            <a:endParaRPr lang="zh-CN" altLang="en-US" sz="1350">
              <a:solidFill>
                <a:srgbClr val="FFFFFF"/>
              </a:solidFill>
              <a:latin typeface="Arial" charset="0"/>
            </a:endParaRPr>
          </a:p>
        </p:txBody>
      </p:sp>
    </p:spTree>
    <p:extLst>
      <p:ext uri="{BB962C8B-B14F-4D97-AF65-F5344CB8AC3E}">
        <p14:creationId xmlns:p14="http://schemas.microsoft.com/office/powerpoint/2010/main" val="2102373612"/>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2pPr>
      <a:lvl3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3pPr>
      <a:lvl4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4pPr>
      <a:lvl5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5pPr>
      <a:lvl6pPr marL="3429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6pPr>
      <a:lvl7pPr marL="6858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7pPr>
      <a:lvl8pPr marL="10287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8pPr>
      <a:lvl9pPr marL="13716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11228424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391700839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91259" name="Rectangle 27"/>
          <p:cNvSpPr>
            <a:spLocks noGrp="1" noChangeArrowheads="1"/>
          </p:cNvSpPr>
          <p:nvPr>
            <p:ph type="title"/>
          </p:nvPr>
        </p:nvSpPr>
        <p:spPr bwMode="auto">
          <a:xfrm>
            <a:off x="457200" y="277815"/>
            <a:ext cx="8229600" cy="788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991260" name="Rectangle 28"/>
          <p:cNvSpPr>
            <a:spLocks noGrp="1" noChangeArrowheads="1"/>
          </p:cNvSpPr>
          <p:nvPr>
            <p:ph type="dt" sz="half" idx="2"/>
          </p:nvPr>
        </p:nvSpPr>
        <p:spPr bwMode="auto">
          <a:xfrm>
            <a:off x="457200" y="6324602"/>
            <a:ext cx="17272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a:solidFill>
                  <a:srgbClr val="003366"/>
                </a:solidFill>
                <a:latin typeface="Garamond" pitchFamily="18" charset="0"/>
              </a:defRPr>
            </a:lvl1pPr>
          </a:lstStyle>
          <a:p>
            <a:fld id="{CE8D5F43-11FC-4A47-8AB9-3C569A0CF75E}" type="datetimeFigureOut">
              <a:rPr lang="zh-CN" altLang="en-US" smtClean="0"/>
              <a:pPr/>
              <a:t>2017-05-16</a:t>
            </a:fld>
            <a:endParaRPr lang="zh-CN" altLang="en-US"/>
          </a:p>
        </p:txBody>
      </p:sp>
      <p:sp>
        <p:nvSpPr>
          <p:cNvPr id="991261" name="Rectangle 29"/>
          <p:cNvSpPr>
            <a:spLocks noGrp="1" noChangeArrowheads="1"/>
          </p:cNvSpPr>
          <p:nvPr>
            <p:ph type="ftr" sz="quarter" idx="3"/>
          </p:nvPr>
        </p:nvSpPr>
        <p:spPr bwMode="auto">
          <a:xfrm>
            <a:off x="2438400" y="6324600"/>
            <a:ext cx="4953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a:solidFill>
                  <a:srgbClr val="003366"/>
                </a:solidFill>
                <a:latin typeface="Garamond" pitchFamily="18" charset="0"/>
              </a:defRPr>
            </a:lvl1pPr>
          </a:lstStyle>
          <a:p>
            <a:endParaRPr lang="zh-CN" altLang="en-US"/>
          </a:p>
        </p:txBody>
      </p:sp>
      <p:sp>
        <p:nvSpPr>
          <p:cNvPr id="991262" name="Rectangle 30"/>
          <p:cNvSpPr>
            <a:spLocks noGrp="1" noChangeArrowheads="1"/>
          </p:cNvSpPr>
          <p:nvPr>
            <p:ph type="sldNum" sz="quarter" idx="4"/>
          </p:nvPr>
        </p:nvSpPr>
        <p:spPr bwMode="auto">
          <a:xfrm>
            <a:off x="7620000" y="6324602"/>
            <a:ext cx="10668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a:solidFill>
                  <a:srgbClr val="003366"/>
                </a:solidFill>
                <a:latin typeface="Garamond" pitchFamily="18" charset="0"/>
              </a:defRPr>
            </a:lvl1pPr>
          </a:lstStyle>
          <a:p>
            <a:fld id="{90D828E9-83C5-4984-96D7-CAB79F9D1FB1}" type="slidenum">
              <a:rPr lang="zh-CN" altLang="en-US" smtClean="0"/>
              <a:pPr/>
              <a:t>‹#›</a:t>
            </a:fld>
            <a:endParaRPr lang="zh-CN" altLang="en-US"/>
          </a:p>
        </p:txBody>
      </p:sp>
      <p:sp>
        <p:nvSpPr>
          <p:cNvPr id="991263" name="Freeform 31"/>
          <p:cNvSpPr>
            <a:spLocks noChangeArrowheads="1"/>
          </p:cNvSpPr>
          <p:nvPr/>
        </p:nvSpPr>
        <p:spPr bwMode="auto">
          <a:xfrm>
            <a:off x="381000" y="228600"/>
            <a:ext cx="8229600" cy="8382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800000"/>
            </a:solidFill>
            <a:prstDash val="solid"/>
            <a:miter lim="800000"/>
            <a:headEnd/>
            <a:tailEnd/>
          </a:ln>
        </p:spPr>
        <p:txBody>
          <a:bodyPr/>
          <a:lstStyle/>
          <a:p>
            <a:endParaRPr lang="zh-CN" altLang="en-US" sz="1350">
              <a:solidFill>
                <a:srgbClr val="FFFFFF"/>
              </a:solidFill>
              <a:latin typeface="Arial" charset="0"/>
            </a:endParaRPr>
          </a:p>
        </p:txBody>
      </p:sp>
      <p:sp>
        <p:nvSpPr>
          <p:cNvPr id="991264" name="Line 32"/>
          <p:cNvSpPr>
            <a:spLocks noChangeShapeType="1"/>
          </p:cNvSpPr>
          <p:nvPr/>
        </p:nvSpPr>
        <p:spPr bwMode="auto">
          <a:xfrm>
            <a:off x="457200" y="6307138"/>
            <a:ext cx="8229600" cy="0"/>
          </a:xfrm>
          <a:prstGeom prst="line">
            <a:avLst/>
          </a:prstGeom>
          <a:noFill/>
          <a:ln w="25400">
            <a:solidFill>
              <a:srgbClr val="800000"/>
            </a:solidFill>
            <a:round/>
            <a:headEnd/>
            <a:tailEnd/>
          </a:ln>
          <a:effectLst/>
        </p:spPr>
        <p:txBody>
          <a:bodyPr/>
          <a:lstStyle/>
          <a:p>
            <a:endParaRPr lang="zh-CN" altLang="en-US" sz="1350">
              <a:solidFill>
                <a:srgbClr val="FFFFFF"/>
              </a:solidFill>
              <a:latin typeface="Arial" charset="0"/>
            </a:endParaRPr>
          </a:p>
        </p:txBody>
      </p:sp>
    </p:spTree>
    <p:extLst>
      <p:ext uri="{BB962C8B-B14F-4D97-AF65-F5344CB8AC3E}">
        <p14:creationId xmlns:p14="http://schemas.microsoft.com/office/powerpoint/2010/main" val="3205238165"/>
      </p:ext>
    </p:extLst>
  </p:cSld>
  <p:clrMap bg1="dk2" tx1="lt1" bg2="dk1"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2pPr>
      <a:lvl3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3pPr>
      <a:lvl4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4pPr>
      <a:lvl5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5pPr>
      <a:lvl6pPr marL="3429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6pPr>
      <a:lvl7pPr marL="6858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7pPr>
      <a:lvl8pPr marL="10287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8pPr>
      <a:lvl9pPr marL="13716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153770352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371993792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dirty="0"/>
              <a:t>单击此处编辑母版标题样式</a:t>
            </a:r>
            <a:endParaRPr lang="en-US" dirty="0"/>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fld id="{CE8D5F43-11FC-4A47-8AB9-3C569A0CF75E}" type="datetimeFigureOut">
              <a:rPr lang="zh-CN" altLang="en-US" smtClean="0"/>
              <a:pPr/>
              <a:t>2017-05-16</a:t>
            </a:fld>
            <a:endParaRPr lang="zh-CN" altLang="en-US"/>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endParaRPr lang="zh-CN" altLang="en-US" dirty="0"/>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fld id="{90D828E9-83C5-4984-96D7-CAB79F9D1FB1}" type="slidenum">
              <a:rPr lang="zh-CN" altLang="en-US" smtClean="0"/>
              <a:pPr/>
              <a:t>‹#›</a:t>
            </a:fld>
            <a:endParaRPr lang="zh-CN" altLang="en-US" dirty="0"/>
          </a:p>
        </p:txBody>
      </p:sp>
      <p:pic>
        <p:nvPicPr>
          <p:cNvPr id="11" name="图片 16"/>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1463031"/>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微软雅黑" panose="020B0503020204020204" pitchFamily="34" charset="-122"/>
          <a:ea typeface="微软雅黑" panose="020B0503020204020204" pitchFamily="34" charset="-122"/>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微软雅黑" panose="020B0503020204020204" pitchFamily="34" charset="-122"/>
          <a:ea typeface="微软雅黑" panose="020B0503020204020204" pitchFamily="34" charset="-122"/>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微软雅黑" panose="020B0503020204020204" pitchFamily="34" charset="-122"/>
          <a:ea typeface="微软雅黑" panose="020B0503020204020204" pitchFamily="34" charset="-122"/>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190.png"/><Relationship Id="rId1" Type="http://schemas.openxmlformats.org/officeDocument/2006/relationships/slideLayout" Target="../slideLayouts/slideLayout68.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8.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68.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8.png"/><Relationship Id="rId1" Type="http://schemas.openxmlformats.org/officeDocument/2006/relationships/slideLayout" Target="../slideLayouts/slideLayout68.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8.xml"/><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8.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8.xml"/><Relationship Id="rId5" Type="http://schemas.openxmlformats.org/officeDocument/2006/relationships/image" Target="../media/image16.emf"/><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4192" y="958119"/>
            <a:ext cx="5819055" cy="994122"/>
          </a:xfrm>
        </p:spPr>
        <p:txBody>
          <a:bodyPr>
            <a:normAutofit/>
          </a:bodyPr>
          <a:lstStyle/>
          <a:p>
            <a:r>
              <a:rPr lang="zh-CN" altLang="zh-CN" dirty="0">
                <a:effectLst/>
              </a:rPr>
              <a:t>第</a:t>
            </a:r>
            <a:r>
              <a:rPr lang="en-US" altLang="zh-CN" dirty="0">
                <a:effectLst/>
              </a:rPr>
              <a:t>6</a:t>
            </a:r>
            <a:r>
              <a:rPr lang="zh-CN" altLang="zh-CN" dirty="0">
                <a:effectLst/>
              </a:rPr>
              <a:t>章：</a:t>
            </a:r>
            <a:r>
              <a:rPr lang="zh-CN" altLang="en-US" dirty="0">
                <a:effectLst/>
              </a:rPr>
              <a:t>中心力场</a:t>
            </a:r>
            <a:endParaRPr lang="zh-CN" altLang="zh-CN" dirty="0">
              <a:effectLst/>
            </a:endParaRPr>
          </a:p>
        </p:txBody>
      </p:sp>
      <p:sp>
        <p:nvSpPr>
          <p:cNvPr id="7" name="矩形 6"/>
          <p:cNvSpPr/>
          <p:nvPr/>
        </p:nvSpPr>
        <p:spPr>
          <a:xfrm>
            <a:off x="589723" y="2113219"/>
            <a:ext cx="4878922" cy="1938992"/>
          </a:xfrm>
          <a:prstGeom prst="rect">
            <a:avLst/>
          </a:prstGeom>
        </p:spPr>
        <p:txBody>
          <a:bodyPr wrap="square">
            <a:spAutoFit/>
          </a:bodyPr>
          <a:lstStyle/>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角动量守恒 →</a:t>
            </a:r>
            <a:r>
              <a:rPr lang="en-US" altLang="zh-CN" sz="2400" dirty="0">
                <a:solidFill>
                  <a:srgbClr val="7030A0"/>
                </a:solidFill>
                <a:ea typeface="微软雅黑" panose="020B0503020204020204" pitchFamily="34" charset="-122"/>
              </a:rPr>
              <a:t> </a:t>
            </a:r>
            <a:r>
              <a:rPr lang="zh-CN" altLang="en-US" sz="2400" dirty="0">
                <a:solidFill>
                  <a:srgbClr val="7030A0"/>
                </a:solidFill>
                <a:ea typeface="微软雅黑" panose="020B0503020204020204" pitchFamily="34" charset="-122"/>
              </a:rPr>
              <a:t>径向方程</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两体问题 →</a:t>
            </a:r>
            <a:r>
              <a:rPr lang="en-US" altLang="zh-CN" sz="2400" dirty="0">
                <a:solidFill>
                  <a:srgbClr val="7030A0"/>
                </a:solidFill>
                <a:ea typeface="微软雅黑" panose="020B0503020204020204" pitchFamily="34" charset="-122"/>
              </a:rPr>
              <a:t> </a:t>
            </a:r>
            <a:r>
              <a:rPr lang="zh-CN" altLang="en-US" sz="2400" dirty="0">
                <a:solidFill>
                  <a:srgbClr val="7030A0"/>
                </a:solidFill>
                <a:ea typeface="微软雅黑" panose="020B0503020204020204" pitchFamily="34" charset="-122"/>
              </a:rPr>
              <a:t>单体问题</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球方势阱</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三维谐振子</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氢原子</a:t>
            </a:r>
          </a:p>
        </p:txBody>
      </p:sp>
    </p:spTree>
    <p:extLst>
      <p:ext uri="{BB962C8B-B14F-4D97-AF65-F5344CB8AC3E}">
        <p14:creationId xmlns:p14="http://schemas.microsoft.com/office/powerpoint/2010/main" val="150563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spcBef>
                    <a:spcPts val="0"/>
                  </a:spcBef>
                  <a:spcAft>
                    <a:spcPts val="0"/>
                  </a:spcAft>
                </a:pPr>
                <a:r>
                  <a:rPr lang="zh-CN" altLang="zh-CN" dirty="0">
                    <a:ea typeface="Microsoft YaHei" panose="020B0503020204020204" pitchFamily="34" charset="-122"/>
                  </a:rPr>
                  <a:t>满足</a:t>
                </a:r>
                <a:r>
                  <a:rPr lang="en-US" altLang="zh-CN" dirty="0">
                    <a:ea typeface="Calibri" panose="020F0502020204030204" pitchFamily="34" charset="0"/>
                  </a:rPr>
                  <a:t> </a:t>
                </a:r>
                <a14:m>
                  <m:oMath xmlns:m="http://schemas.openxmlformats.org/officeDocument/2006/math">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r>
                      <a:rPr lang="zh-CN" altLang="zh-CN">
                        <a:latin typeface="Cambria Math" panose="02040503050406030204" pitchFamily="18" charset="0"/>
                      </a:rPr>
                      <m:t>𝑉</m:t>
                    </m:r>
                    <m:groupChr>
                      <m:groupChrPr>
                        <m:chr m:val="→"/>
                        <m:vertJc m:val="bot"/>
                        <m:ctrlPr>
                          <a:rPr lang="zh-CN" altLang="zh-CN" i="1">
                            <a:latin typeface="Cambria Math" panose="02040503050406030204" pitchFamily="18" charset="0"/>
                          </a:rPr>
                        </m:ctrlPr>
                      </m:groupChrPr>
                      <m:e>
                        <m:r>
                          <a:rPr lang="zh-CN" altLang="zh-CN">
                            <a:latin typeface="Cambria Math" panose="02040503050406030204" pitchFamily="18" charset="0"/>
                          </a:rPr>
                          <m:t>𝑟</m:t>
                        </m:r>
                        <m:r>
                          <a:rPr lang="zh-CN" altLang="zh-CN">
                            <a:latin typeface="Cambria Math" panose="02040503050406030204" pitchFamily="18" charset="0"/>
                          </a:rPr>
                          <m:t>→0</m:t>
                        </m:r>
                      </m:e>
                    </m:groupChr>
                    <m:r>
                      <a:rPr lang="zh-CN" altLang="zh-CN">
                        <a:latin typeface="Cambria Math" panose="02040503050406030204" pitchFamily="18" charset="0"/>
                      </a:rPr>
                      <m:t>0</m:t>
                    </m:r>
                  </m:oMath>
                </a14:m>
                <a:r>
                  <a:rPr lang="zh-CN" altLang="zh-CN" dirty="0"/>
                  <a:t>的势</a:t>
                </a:r>
              </a:p>
              <a:p>
                <a:pPr marL="342900" fontAlgn="ctr">
                  <a:spcBef>
                    <a:spcPts val="0"/>
                  </a:spcBef>
                  <a:spcAft>
                    <a:spcPts val="0"/>
                  </a:spcAft>
                  <a:buFont typeface="Arial" panose="020B0604020202020204" pitchFamily="34" charset="0"/>
                  <a:buChar char="•"/>
                </a:pPr>
                <a:r>
                  <a:rPr lang="zh-CN" altLang="zh-CN" dirty="0"/>
                  <a:t>库仑势</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−1</m:t>
                        </m:r>
                      </m:sup>
                    </m:sSup>
                  </m:oMath>
                </a14:m>
                <a:endParaRPr lang="zh-CN" altLang="zh-CN" dirty="0"/>
              </a:p>
              <a:p>
                <a:pPr marL="342900" fontAlgn="ctr">
                  <a:spcBef>
                    <a:spcPts val="0"/>
                  </a:spcBef>
                  <a:spcAft>
                    <a:spcPts val="0"/>
                  </a:spcAft>
                  <a:buFont typeface="Arial" panose="020B0604020202020204" pitchFamily="34" charset="0"/>
                  <a:buChar char="•"/>
                </a:pPr>
                <a:r>
                  <a:rPr lang="zh-CN" altLang="zh-CN" dirty="0"/>
                  <a:t>线性中心势</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m:t>
                    </m:r>
                    <m:r>
                      <a:rPr lang="zh-CN" altLang="zh-CN">
                        <a:latin typeface="Cambria Math" panose="02040503050406030204" pitchFamily="18" charset="0"/>
                      </a:rPr>
                      <m:t>𝑟</m:t>
                    </m:r>
                  </m:oMath>
                </a14:m>
                <a:endParaRPr lang="zh-CN" altLang="zh-CN" dirty="0"/>
              </a:p>
              <a:p>
                <a:pPr marL="342900" fontAlgn="ctr">
                  <a:spcBef>
                    <a:spcPts val="0"/>
                  </a:spcBef>
                  <a:spcAft>
                    <a:spcPts val="0"/>
                  </a:spcAft>
                  <a:buFont typeface="Arial" panose="020B0604020202020204" pitchFamily="34" charset="0"/>
                  <a:buChar char="•"/>
                </a:pPr>
                <a:r>
                  <a:rPr lang="zh-CN" altLang="zh-CN" dirty="0"/>
                  <a:t>对数中心势</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m:t>
                    </m:r>
                    <m:func>
                      <m:funcPr>
                        <m:ctrlPr>
                          <a:rPr lang="zh-CN" altLang="zh-CN" i="1">
                            <a:latin typeface="Cambria Math" panose="02040503050406030204" pitchFamily="18" charset="0"/>
                          </a:rPr>
                        </m:ctrlPr>
                      </m:funcPr>
                      <m:fName>
                        <m:r>
                          <m:rPr>
                            <m:sty m:val="p"/>
                          </m:rPr>
                          <a:rPr lang="zh-CN" altLang="zh-CN">
                            <a:latin typeface="Cambria Math" panose="02040503050406030204" pitchFamily="18" charset="0"/>
                          </a:rPr>
                          <m:t>ln</m:t>
                        </m:r>
                      </m:fName>
                      <m:e>
                        <m:r>
                          <a:rPr lang="zh-CN" altLang="zh-CN">
                            <a:latin typeface="Cambria Math" panose="02040503050406030204" pitchFamily="18" charset="0"/>
                          </a:rPr>
                          <m:t>𝑟</m:t>
                        </m:r>
                      </m:e>
                    </m:func>
                  </m:oMath>
                </a14:m>
                <a:endParaRPr lang="zh-CN" altLang="zh-CN" dirty="0"/>
              </a:p>
              <a:p>
                <a:pPr marL="342900" fontAlgn="ctr">
                  <a:spcBef>
                    <a:spcPts val="0"/>
                  </a:spcBef>
                  <a:spcAft>
                    <a:spcPts val="0"/>
                  </a:spcAft>
                  <a:buFont typeface="Arial" panose="020B0604020202020204" pitchFamily="34" charset="0"/>
                  <a:buChar char="•"/>
                </a:pPr>
                <a:r>
                  <a:rPr lang="zh-CN" altLang="zh-CN" dirty="0"/>
                  <a:t>谐振子势</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oMath>
                </a14:m>
                <a:endParaRPr lang="zh-CN" altLang="zh-CN" dirty="0"/>
              </a:p>
              <a:p>
                <a:pPr marL="342900" fontAlgn="ctr">
                  <a:spcBef>
                    <a:spcPts val="0"/>
                  </a:spcBef>
                  <a:spcAft>
                    <a:spcPts val="0"/>
                  </a:spcAft>
                  <a:buFont typeface="Arial" panose="020B0604020202020204" pitchFamily="34" charset="0"/>
                  <a:buChar char="•"/>
                </a:pPr>
                <a:r>
                  <a:rPr lang="zh-CN" altLang="zh-CN" dirty="0"/>
                  <a:t>汤川势</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−1</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m:t>
                        </m:r>
                        <m:r>
                          <a:rPr lang="zh-CN" altLang="zh-CN">
                            <a:latin typeface="Cambria Math" panose="02040503050406030204" pitchFamily="18" charset="0"/>
                          </a:rPr>
                          <m:t>𝛼</m:t>
                        </m:r>
                        <m:r>
                          <a:rPr lang="zh-CN" altLang="zh-CN">
                            <a:latin typeface="Cambria Math" panose="02040503050406030204" pitchFamily="18" charset="0"/>
                          </a:rPr>
                          <m:t>𝑟</m:t>
                        </m:r>
                      </m:sup>
                    </m:sSup>
                  </m:oMath>
                </a14:m>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7242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spcBef>
                    <a:spcPts val="0"/>
                  </a:spcBef>
                  <a:spcAft>
                    <a:spcPts val="0"/>
                  </a:spcAft>
                </a:pPr>
                <a:r>
                  <a:rPr lang="zh-CN" altLang="zh-CN" dirty="0"/>
                  <a:t>中心力场往往是两体问题。比如两个质量分别为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𝑚</m:t>
                        </m:r>
                      </m:e>
                      <m:sub>
                        <m:r>
                          <a:rPr lang="zh-CN" altLang="zh-CN">
                            <a:latin typeface="Cambria Math" panose="02040503050406030204" pitchFamily="18" charset="0"/>
                          </a:rPr>
                          <m:t>1</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𝑚</m:t>
                        </m:r>
                      </m:e>
                      <m:sub>
                        <m:r>
                          <a:rPr lang="zh-CN" altLang="zh-CN">
                            <a:latin typeface="Cambria Math" panose="02040503050406030204" pitchFamily="18" charset="0"/>
                          </a:rPr>
                          <m:t>2</m:t>
                        </m:r>
                      </m:sub>
                    </m:sSub>
                  </m:oMath>
                </a14:m>
                <a:r>
                  <a:rPr lang="zh-CN" altLang="zh-CN" dirty="0"/>
                  <a:t>的粒子，坐标为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1</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2</m:t>
                        </m:r>
                      </m:sub>
                    </m:sSub>
                  </m:oMath>
                </a14:m>
                <a:r>
                  <a:rPr lang="zh-CN" altLang="zh-CN" dirty="0"/>
                  <a:t>。</a:t>
                </a:r>
              </a:p>
              <a:p>
                <a:pPr marL="0" marR="0">
                  <a:spcBef>
                    <a:spcPts val="0"/>
                  </a:spcBef>
                  <a:spcAft>
                    <a:spcPts val="0"/>
                  </a:spcAft>
                </a:pPr>
                <a:r>
                  <a:rPr lang="zh-CN" altLang="zh-CN" b="1" dirty="0">
                    <a:solidFill>
                      <a:srgbClr val="0070C0"/>
                    </a:solidFill>
                    <a:ea typeface="Microsoft YaHei" panose="020B0503020204020204" pitchFamily="34" charset="-122"/>
                  </a:rPr>
                  <a:t>如果相互作用</a:t>
                </a:r>
                <a14:m>
                  <m:oMath xmlns:m="http://schemas.openxmlformats.org/officeDocument/2006/math">
                    <m:r>
                      <a:rPr lang="zh-CN" altLang="zh-CN" b="1">
                        <a:solidFill>
                          <a:srgbClr val="000000"/>
                        </a:solidFill>
                        <a:latin typeface="Cambria Math" panose="02040503050406030204" pitchFamily="18" charset="0"/>
                      </a:rPr>
                      <m:t>𝑉</m:t>
                    </m:r>
                    <m:r>
                      <a:rPr lang="zh-CN" altLang="zh-CN" b="1">
                        <a:solidFill>
                          <a:srgbClr val="000000"/>
                        </a:solidFill>
                        <a:latin typeface="Cambria Math" panose="02040503050406030204" pitchFamily="18" charset="0"/>
                      </a:rPr>
                      <m:t>(|</m:t>
                    </m:r>
                    <m:sSub>
                      <m:sSubPr>
                        <m:ctrlPr>
                          <a:rPr lang="zh-CN" altLang="zh-CN" b="1" i="1">
                            <a:solidFill>
                              <a:srgbClr val="000000"/>
                            </a:solidFill>
                            <a:latin typeface="Cambria Math" panose="02040503050406030204" pitchFamily="18" charset="0"/>
                          </a:rPr>
                        </m:ctrlPr>
                      </m:sSubPr>
                      <m:e>
                        <m:r>
                          <a:rPr lang="zh-CN" altLang="zh-CN" b="1">
                            <a:solidFill>
                              <a:srgbClr val="000000"/>
                            </a:solidFill>
                            <a:latin typeface="Cambria Math" panose="02040503050406030204" pitchFamily="18" charset="0"/>
                          </a:rPr>
                          <m:t>𝒓</m:t>
                        </m:r>
                      </m:e>
                      <m:sub>
                        <m:r>
                          <a:rPr lang="zh-CN" altLang="zh-CN" b="1">
                            <a:solidFill>
                              <a:srgbClr val="000000"/>
                            </a:solidFill>
                            <a:latin typeface="Cambria Math" panose="02040503050406030204" pitchFamily="18" charset="0"/>
                          </a:rPr>
                          <m:t>1</m:t>
                        </m:r>
                      </m:sub>
                    </m:sSub>
                    <m:r>
                      <a:rPr lang="zh-CN" altLang="zh-CN" b="1">
                        <a:solidFill>
                          <a:srgbClr val="000000"/>
                        </a:solidFill>
                        <a:latin typeface="Cambria Math" panose="02040503050406030204" pitchFamily="18" charset="0"/>
                      </a:rPr>
                      <m:t>−</m:t>
                    </m:r>
                    <m:sSub>
                      <m:sSubPr>
                        <m:ctrlPr>
                          <a:rPr lang="zh-CN" altLang="zh-CN" b="1" i="1">
                            <a:solidFill>
                              <a:srgbClr val="000000"/>
                            </a:solidFill>
                            <a:latin typeface="Cambria Math" panose="02040503050406030204" pitchFamily="18" charset="0"/>
                          </a:rPr>
                        </m:ctrlPr>
                      </m:sSubPr>
                      <m:e>
                        <m:r>
                          <a:rPr lang="zh-CN" altLang="zh-CN" b="1">
                            <a:solidFill>
                              <a:srgbClr val="000000"/>
                            </a:solidFill>
                            <a:latin typeface="Cambria Math" panose="02040503050406030204" pitchFamily="18" charset="0"/>
                          </a:rPr>
                          <m:t>𝒓</m:t>
                        </m:r>
                      </m:e>
                      <m:sub>
                        <m:r>
                          <a:rPr lang="zh-CN" altLang="zh-CN" b="1">
                            <a:solidFill>
                              <a:srgbClr val="000000"/>
                            </a:solidFill>
                            <a:latin typeface="Cambria Math" panose="02040503050406030204" pitchFamily="18" charset="0"/>
                          </a:rPr>
                          <m:t>2</m:t>
                        </m:r>
                      </m:sub>
                    </m:sSub>
                    <m:r>
                      <a:rPr lang="zh-CN" altLang="zh-CN" b="1">
                        <a:solidFill>
                          <a:srgbClr val="000000"/>
                        </a:solidFill>
                        <a:latin typeface="Cambria Math" panose="02040503050406030204" pitchFamily="18" charset="0"/>
                      </a:rPr>
                      <m:t>|)</m:t>
                    </m:r>
                  </m:oMath>
                </a14:m>
                <a:r>
                  <a:rPr lang="zh-CN" altLang="zh-CN" b="1" dirty="0">
                    <a:solidFill>
                      <a:srgbClr val="0070C0"/>
                    </a:solidFill>
                    <a:ea typeface="Microsoft YaHei" panose="020B0503020204020204" pitchFamily="34" charset="-122"/>
                  </a:rPr>
                  <a:t>只依赖二者之间的距离，</a:t>
                </a:r>
                <a:r>
                  <a:rPr lang="zh-CN" altLang="zh-CN" b="1" dirty="0">
                    <a:solidFill>
                      <a:srgbClr val="0070C0"/>
                    </a:solidFill>
                  </a:rPr>
                  <a:t>是否可以化成中心力场问题</a:t>
                </a:r>
                <a:r>
                  <a:rPr lang="zh-CN" altLang="en-US" b="1" dirty="0">
                    <a:solidFill>
                      <a:srgbClr val="0070C0"/>
                    </a:solidFill>
                  </a:rPr>
                  <a:t>？</a:t>
                </a:r>
                <a:endParaRPr lang="zh-CN" altLang="zh-CN" b="1" dirty="0">
                  <a:solidFill>
                    <a:srgbClr val="000000"/>
                  </a:solidFill>
                </a:endParaRPr>
              </a:p>
              <a:p>
                <a:pPr marL="0" marR="0">
                  <a:spcBef>
                    <a:spcPts val="0"/>
                  </a:spcBef>
                  <a:spcAft>
                    <a:spcPts val="0"/>
                  </a:spcAft>
                </a:pPr>
                <a:r>
                  <a:rPr lang="zh-CN" altLang="zh-CN" dirty="0"/>
                  <a:t>这个二粒子的能量本征方程为</a:t>
                </a:r>
                <a:endParaRPr lang="en-US" altLang="zh-CN" dirty="0"/>
              </a:p>
              <a:p>
                <a:pPr marL="0" marR="0">
                  <a:spcBef>
                    <a:spcPts val="0"/>
                  </a:spcBef>
                  <a:spcAft>
                    <a:spcPts val="0"/>
                  </a:spcAft>
                </a:pPr>
                <a:endParaRPr lang="en-US" altLang="zh-CN" dirty="0"/>
              </a:p>
              <a:p>
                <a:pPr marL="0" marR="0">
                  <a:spcBef>
                    <a:spcPts val="0"/>
                  </a:spcBef>
                  <a:spcAft>
                    <a:spcPts val="0"/>
                  </a:spcAft>
                </a:pPr>
                <a:endParaRPr lang="en-US" altLang="zh-CN" dirty="0"/>
              </a:p>
              <a:p>
                <a:pPr marL="0" marR="0">
                  <a:spcBef>
                    <a:spcPts val="0"/>
                  </a:spcBef>
                  <a:spcAft>
                    <a:spcPts val="0"/>
                  </a:spcAft>
                </a:pPr>
                <a:endParaRPr lang="en-US" altLang="zh-CN" dirty="0"/>
              </a:p>
              <a:p>
                <a:pPr marL="0">
                  <a:spcBef>
                    <a:spcPts val="0"/>
                  </a:spcBef>
                  <a:spcAft>
                    <a:spcPts val="0"/>
                  </a:spcAft>
                </a:pPr>
                <a:r>
                  <a:rPr lang="zh-CN" altLang="zh-CN" dirty="0"/>
                  <a:t>引进质心坐标</a:t>
                </a:r>
                <a14:m>
                  <m:oMath xmlns:m="http://schemas.openxmlformats.org/officeDocument/2006/math">
                    <m:r>
                      <a:rPr lang="zh-CN" altLang="zh-CN">
                        <a:latin typeface="Cambria Math" panose="02040503050406030204" pitchFamily="18" charset="0"/>
                      </a:rPr>
                      <m:t>𝑹</m:t>
                    </m:r>
                  </m:oMath>
                </a14:m>
                <a:r>
                  <a:rPr lang="zh-CN" altLang="zh-CN" dirty="0"/>
                  <a:t>及相对坐标</a:t>
                </a:r>
                <a14:m>
                  <m:oMath xmlns:m="http://schemas.openxmlformats.org/officeDocument/2006/math">
                    <m:r>
                      <a:rPr lang="zh-CN" altLang="zh-CN">
                        <a:latin typeface="Cambria Math" panose="02040503050406030204" pitchFamily="18" charset="0"/>
                      </a:rPr>
                      <m:t>𝒓</m:t>
                    </m:r>
                  </m:oMath>
                </a14:m>
                <a:r>
                  <a:rPr lang="zh-CN" altLang="zh-CN" dirty="0"/>
                  <a:t>为</a:t>
                </a:r>
              </a:p>
              <a:p>
                <a:pPr marL="0" marR="0">
                  <a:spcBef>
                    <a:spcPts val="0"/>
                  </a:spcBef>
                  <a:spcAft>
                    <a:spcPts val="0"/>
                  </a:spcAft>
                </a:pPr>
                <a:r>
                  <a:rPr lang="zh-CN" altLang="en-US" dirty="0"/>
                  <a:t>由此可得</a:t>
                </a:r>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1" t="-8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两体问题化为单体问题</a:t>
            </a:r>
            <a:endParaRPr lang="zh-CN" altLang="en-US" dirty="0"/>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457200" y="3074529"/>
            <a:ext cx="7672387" cy="669590"/>
          </a:xfrm>
          <a:prstGeom prst="rect">
            <a:avLst/>
          </a:prstGeom>
        </p:spPr>
      </p:pic>
      <p:pic>
        <p:nvPicPr>
          <p:cNvPr id="6" name="图片 5"/>
          <p:cNvPicPr>
            <a:picLocks noChangeAspect="1"/>
          </p:cNvPicPr>
          <p:nvPr/>
        </p:nvPicPr>
        <p:blipFill rotWithShape="1">
          <a:blip r:embed="rId4">
            <a:clrChange>
              <a:clrFrom>
                <a:srgbClr val="FFFFFF"/>
              </a:clrFrom>
              <a:clrTo>
                <a:srgbClr val="FFFFFF">
                  <a:alpha val="0"/>
                </a:srgbClr>
              </a:clrTo>
            </a:clrChange>
          </a:blip>
          <a:srcRect b="10943"/>
          <a:stretch/>
        </p:blipFill>
        <p:spPr>
          <a:xfrm>
            <a:off x="4085829" y="3744119"/>
            <a:ext cx="4758133" cy="684841"/>
          </a:xfrm>
          <a:prstGeom prst="rect">
            <a:avLst/>
          </a:prstGeom>
        </p:spPr>
      </p:pic>
      <p:pic>
        <p:nvPicPr>
          <p:cNvPr id="7" name="图片 6"/>
          <p:cNvPicPr>
            <a:picLocks noChangeAspect="1"/>
          </p:cNvPicPr>
          <p:nvPr/>
        </p:nvPicPr>
        <p:blipFill rotWithShape="1">
          <a:blip r:embed="rId5">
            <a:clrChange>
              <a:clrFrom>
                <a:srgbClr val="FFFFFF"/>
              </a:clrFrom>
              <a:clrTo>
                <a:srgbClr val="FFFFFF">
                  <a:alpha val="0"/>
                </a:srgbClr>
              </a:clrTo>
            </a:clrChange>
            <a:duotone>
              <a:prstClr val="black"/>
              <a:schemeClr val="accent1">
                <a:tint val="45000"/>
                <a:satMod val="400000"/>
              </a:schemeClr>
            </a:duotone>
            <a:extLst>
              <a:ext uri="{BEBA8EAE-BF5A-486C-A8C5-ECC9F3942E4B}">
                <a14:imgProps xmlns:a14="http://schemas.microsoft.com/office/drawing/2010/main">
                  <a14:imgLayer r:embed="rId6">
                    <a14:imgEffect>
                      <a14:sharpenSoften amount="50000"/>
                    </a14:imgEffect>
                  </a14:imgLayer>
                </a14:imgProps>
              </a:ext>
            </a:extLst>
          </a:blip>
          <a:srcRect r="1201"/>
          <a:stretch/>
        </p:blipFill>
        <p:spPr>
          <a:xfrm>
            <a:off x="300038" y="4948724"/>
            <a:ext cx="4303767" cy="837713"/>
          </a:xfrm>
          <a:prstGeom prst="rect">
            <a:avLst/>
          </a:prstGeom>
        </p:spPr>
      </p:pic>
      <p:pic>
        <p:nvPicPr>
          <p:cNvPr id="8" name="图片 7"/>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694939" y="4825207"/>
            <a:ext cx="4163381" cy="1866734"/>
          </a:xfrm>
          <a:prstGeom prst="rect">
            <a:avLst/>
          </a:prstGeom>
        </p:spPr>
      </p:pic>
    </p:spTree>
    <p:extLst>
      <p:ext uri="{BB962C8B-B14F-4D97-AF65-F5344CB8AC3E}">
        <p14:creationId xmlns:p14="http://schemas.microsoft.com/office/powerpoint/2010/main" val="1611434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0" y="264968"/>
            <a:ext cx="9144000" cy="5299364"/>
          </a:xfrm>
          <a:prstGeom prst="rect">
            <a:avLst/>
          </a:prstGeom>
        </p:spPr>
      </p:pic>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142875" y="5613925"/>
            <a:ext cx="2614613" cy="393175"/>
          </a:xfrm>
          <a:prstGeom prst="rect">
            <a:avLst/>
          </a:prstGeom>
        </p:spPr>
      </p:pic>
    </p:spTree>
    <p:extLst>
      <p:ext uri="{BB962C8B-B14F-4D97-AF65-F5344CB8AC3E}">
        <p14:creationId xmlns:p14="http://schemas.microsoft.com/office/powerpoint/2010/main" val="3779976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1137"/>
                <a:ext cx="8229600" cy="5126139"/>
              </a:xfrm>
            </p:spPr>
            <p:txBody>
              <a:bodyPr/>
              <a:lstStyle/>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𝑉</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𝑥</m:t>
                          </m:r>
                        </m:e>
                      </m:d>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m>
                            <m:mPr>
                              <m:mcs>
                                <m:mc>
                                  <m:mcPr>
                                    <m:count m:val="2"/>
                                    <m:mcJc m:val="center"/>
                                  </m:mcPr>
                                </m:mc>
                              </m:mcs>
                              <m:ctrlPr>
                                <a:rPr lang="x-IV_mathan" altLang="zh-CN" i="1">
                                  <a:latin typeface="Cambria Math" panose="02040503050406030204" pitchFamily="18" charset="0"/>
                                  <a:ea typeface="Cambria Math" panose="02040503050406030204" pitchFamily="18" charset="0"/>
                                </a:rPr>
                              </m:ctrlPr>
                            </m:mPr>
                            <m:mr>
                              <m:e>
                                <m:r>
                                  <m:rPr>
                                    <m:brk m:alnAt="7"/>
                                  </m:rPr>
                                  <a:rPr lang="x-IV_mathan" altLang="zh-CN">
                                    <a:latin typeface="Cambria Math" panose="02040503050406030204" pitchFamily="18" charset="0"/>
                                    <a:ea typeface="Cambria Math" panose="02040503050406030204" pitchFamily="18" charset="0"/>
                                  </a:rPr>
                                  <m:t>0</m:t>
                                </m:r>
                                <m:r>
                                  <a:rPr lang="x-IV_mathan" altLang="zh-CN">
                                    <a:latin typeface="Cambria Math" panose="02040503050406030204" pitchFamily="18" charset="0"/>
                                    <a:ea typeface="Cambria Math" panose="02040503050406030204" pitchFamily="18" charset="0"/>
                                  </a:rPr>
                                  <m:t>,</m:t>
                                </m:r>
                              </m:e>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&lt;</m:t>
                                </m:r>
                                <m:r>
                                  <a:rPr lang="x-IV_mathan" altLang="zh-CN">
                                    <a:latin typeface="Cambria Math" panose="02040503050406030204" pitchFamily="18" charset="0"/>
                                    <a:ea typeface="Cambria Math" panose="02040503050406030204" pitchFamily="18" charset="0"/>
                                  </a:rPr>
                                  <m:t>𝑎</m:t>
                                </m:r>
                              </m:e>
                            </m:mr>
                            <m:mr>
                              <m:e>
                                <m:r>
                                  <a:rPr lang="x-IV_mathan" altLang="zh-CN">
                                    <a:latin typeface="Cambria Math" panose="02040503050406030204" pitchFamily="18" charset="0"/>
                                    <a:ea typeface="Cambria Math" panose="02040503050406030204" pitchFamily="18" charset="0"/>
                                  </a:rPr>
                                  <m:t>∞,</m:t>
                                </m:r>
                              </m:e>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&gt;</m:t>
                                </m:r>
                                <m:r>
                                  <a:rPr lang="x-IV_mathan" altLang="zh-CN">
                                    <a:latin typeface="Cambria Math" panose="02040503050406030204" pitchFamily="18" charset="0"/>
                                    <a:ea typeface="Cambria Math" panose="02040503050406030204" pitchFamily="18" charset="0"/>
                                  </a:rPr>
                                  <m:t>𝑎</m:t>
                                </m:r>
                              </m:e>
                            </m:mr>
                          </m:m>
                        </m:e>
                      </m:d>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r>
                      <a:rPr lang="zh-CN" altLang="zh-CN">
                        <a:solidFill>
                          <a:srgbClr val="000000"/>
                        </a:solidFill>
                        <a:latin typeface="Cambria Math" panose="02040503050406030204" pitchFamily="18" charset="0"/>
                      </a:rPr>
                      <m:t>𝑠</m:t>
                    </m:r>
                  </m:oMath>
                </a14:m>
                <a:r>
                  <a:rPr lang="zh-CN" altLang="zh-CN" dirty="0">
                    <a:solidFill>
                      <a:srgbClr val="C00000"/>
                    </a:solidFill>
                  </a:rPr>
                  <a:t>态</a:t>
                </a:r>
                <a:r>
                  <a:rPr lang="en-US" altLang="zh-CN" dirty="0">
                    <a:solidFill>
                      <a:srgbClr val="C00000"/>
                    </a:solidFill>
                    <a:ea typeface="Cambria Math" panose="02040503050406030204" pitchFamily="18" charset="0"/>
                  </a:rPr>
                  <a:t> (</a:t>
                </a:r>
                <a14:m>
                  <m:oMath xmlns:m="http://schemas.openxmlformats.org/officeDocument/2006/math">
                    <m:r>
                      <a:rPr lang="zh-CN" altLang="zh-CN">
                        <a:solidFill>
                          <a:srgbClr val="000000"/>
                        </a:solidFill>
                        <a:latin typeface="Cambria Math" panose="02040503050406030204" pitchFamily="18" charset="0"/>
                      </a:rPr>
                      <m:t>𝑙</m:t>
                    </m:r>
                    <m:r>
                      <a:rPr lang="zh-CN" altLang="zh-CN">
                        <a:solidFill>
                          <a:srgbClr val="000000"/>
                        </a:solidFill>
                        <a:latin typeface="Cambria Math" panose="02040503050406030204" pitchFamily="18" charset="0"/>
                      </a:rPr>
                      <m:t>=0</m:t>
                    </m:r>
                  </m:oMath>
                </a14:m>
                <a:r>
                  <a:rPr lang="en-US" altLang="zh-CN" dirty="0">
                    <a:solidFill>
                      <a:srgbClr val="C00000"/>
                    </a:solidFill>
                    <a:ea typeface="Cambria Math" panose="02040503050406030204" pitchFamily="18" charset="0"/>
                  </a:rPr>
                  <a:t>)</a:t>
                </a:r>
                <a:br>
                  <a:rPr lang="x-IV_mathan" altLang="zh-CN" dirty="0">
                    <a:solidFill>
                      <a:srgbClr val="C00000"/>
                    </a:solidFill>
                    <a:ea typeface="Cambria Math" panose="02040503050406030204" pitchFamily="18" charset="0"/>
                  </a:rPr>
                </a:br>
                <a14:m>
                  <m:oMath xmlns:m="http://schemas.openxmlformats.org/officeDocument/2006/math">
                    <m:sSubSup>
                      <m:sSubSupPr>
                        <m:ctrlPr>
                          <a:rPr lang="zh-CN" altLang="zh-CN" i="1">
                            <a:solidFill>
                              <a:srgbClr val="000000"/>
                            </a:solidFill>
                            <a:latin typeface="Cambria Math" panose="02040503050406030204" pitchFamily="18" charset="0"/>
                          </a:rPr>
                        </m:ctrlPr>
                      </m:sSubSupPr>
                      <m:e>
                        <m:r>
                          <a:rPr lang="zh-CN" altLang="zh-CN">
                            <a:solidFill>
                              <a:srgbClr val="000000"/>
                            </a:solidFill>
                            <a:latin typeface="Cambria Math" panose="02040503050406030204" pitchFamily="18" charset="0"/>
                          </a:rPr>
                          <m:t>𝜒</m:t>
                        </m:r>
                      </m:e>
                      <m:sub>
                        <m:r>
                          <a:rPr lang="zh-CN" altLang="zh-CN">
                            <a:solidFill>
                              <a:srgbClr val="000000"/>
                            </a:solidFill>
                            <a:latin typeface="Cambria Math" panose="02040503050406030204" pitchFamily="18" charset="0"/>
                          </a:rPr>
                          <m:t>𝑙</m:t>
                        </m:r>
                      </m:sub>
                      <m:sup>
                        <m:r>
                          <a:rPr lang="zh-CN" altLang="zh-CN">
                            <a:solidFill>
                              <a:srgbClr val="000000"/>
                            </a:solidFill>
                            <a:latin typeface="Cambria Math" panose="02040503050406030204" pitchFamily="18" charset="0"/>
                          </a:rPr>
                          <m:t>′′</m:t>
                        </m:r>
                      </m:sup>
                    </m:sSubSup>
                    <m:r>
                      <a:rPr lang="zh-CN" altLang="zh-CN">
                        <a:solidFill>
                          <a:srgbClr val="000000"/>
                        </a:solidFill>
                        <a:latin typeface="Cambria Math" panose="02040503050406030204" pitchFamily="18" charset="0"/>
                      </a:rPr>
                      <m:t>+</m:t>
                    </m:r>
                    <m:d>
                      <m:dPr>
                        <m:begChr m:val="["/>
                        <m:endChr m:val="]"/>
                        <m:ctrlPr>
                          <a:rPr lang="zh-CN" altLang="zh-CN" i="1">
                            <a:solidFill>
                              <a:srgbClr val="000000"/>
                            </a:solidFill>
                            <a:latin typeface="Cambria Math" panose="02040503050406030204" pitchFamily="18" charset="0"/>
                          </a:rPr>
                        </m:ctrlPr>
                      </m:dPr>
                      <m:e>
                        <m:f>
                          <m:fPr>
                            <m:ctrlPr>
                              <a:rPr lang="zh-CN" altLang="zh-CN" i="1">
                                <a:solidFill>
                                  <a:srgbClr val="000000"/>
                                </a:solidFill>
                                <a:latin typeface="Cambria Math" panose="02040503050406030204" pitchFamily="18" charset="0"/>
                              </a:rPr>
                            </m:ctrlPr>
                          </m:fPr>
                          <m:num>
                            <m:r>
                              <a:rPr lang="zh-CN" altLang="zh-CN">
                                <a:solidFill>
                                  <a:srgbClr val="000000"/>
                                </a:solidFill>
                                <a:latin typeface="Cambria Math" panose="02040503050406030204" pitchFamily="18" charset="0"/>
                              </a:rPr>
                              <m:t>2</m:t>
                            </m:r>
                            <m:r>
                              <a:rPr lang="zh-CN" altLang="zh-CN">
                                <a:solidFill>
                                  <a:srgbClr val="000000"/>
                                </a:solidFill>
                                <a:latin typeface="Cambria Math" panose="02040503050406030204" pitchFamily="18" charset="0"/>
                              </a:rPr>
                              <m:t>𝑚</m:t>
                            </m:r>
                          </m:num>
                          <m:den>
                            <m:sSup>
                              <m:sSupPr>
                                <m:ctrlPr>
                                  <a:rPr lang="zh-CN" altLang="zh-CN" i="1">
                                    <a:solidFill>
                                      <a:srgbClr val="000000"/>
                                    </a:solidFill>
                                    <a:latin typeface="Cambria Math" panose="02040503050406030204" pitchFamily="18" charset="0"/>
                                  </a:rPr>
                                </m:ctrlPr>
                              </m:sSupPr>
                              <m:e>
                                <m:r>
                                  <a:rPr lang="zh-CN" altLang="zh-CN">
                                    <a:solidFill>
                                      <a:srgbClr val="000000"/>
                                    </a:solidFill>
                                    <a:latin typeface="Cambria Math" panose="02040503050406030204" pitchFamily="18" charset="0"/>
                                  </a:rPr>
                                  <m:t>ℏ</m:t>
                                </m:r>
                              </m:e>
                              <m:sup>
                                <m:r>
                                  <a:rPr lang="zh-CN" altLang="zh-CN">
                                    <a:solidFill>
                                      <a:srgbClr val="000000"/>
                                    </a:solidFill>
                                    <a:latin typeface="Cambria Math" panose="02040503050406030204" pitchFamily="18" charset="0"/>
                                  </a:rPr>
                                  <m:t>2</m:t>
                                </m:r>
                              </m:sup>
                            </m:sSup>
                          </m:den>
                        </m:f>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𝐸</m:t>
                            </m:r>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𝑉</m:t>
                            </m:r>
                          </m:e>
                        </m:d>
                      </m:e>
                    </m:d>
                    <m:sSub>
                      <m:sSubPr>
                        <m:ctrlPr>
                          <a:rPr lang="zh-CN" altLang="zh-CN" i="1">
                            <a:solidFill>
                              <a:srgbClr val="000000"/>
                            </a:solidFill>
                            <a:latin typeface="Cambria Math" panose="02040503050406030204" pitchFamily="18" charset="0"/>
                          </a:rPr>
                        </m:ctrlPr>
                      </m:sSubPr>
                      <m:e>
                        <m:r>
                          <a:rPr lang="zh-CN" altLang="zh-CN">
                            <a:solidFill>
                              <a:srgbClr val="000000"/>
                            </a:solidFill>
                            <a:latin typeface="Cambria Math" panose="02040503050406030204" pitchFamily="18" charset="0"/>
                          </a:rPr>
                          <m:t>𝜒</m:t>
                        </m:r>
                      </m:e>
                      <m:sub>
                        <m:r>
                          <a:rPr lang="zh-CN" altLang="zh-CN">
                            <a:solidFill>
                              <a:srgbClr val="000000"/>
                            </a:solidFill>
                            <a:latin typeface="Cambria Math" panose="02040503050406030204" pitchFamily="18" charset="0"/>
                          </a:rPr>
                          <m:t>𝑙</m:t>
                        </m:r>
                      </m:sub>
                    </m:sSub>
                    <m:r>
                      <a:rPr lang="zh-CN" altLang="zh-CN">
                        <a:solidFill>
                          <a:srgbClr val="000000"/>
                        </a:solidFill>
                        <a:latin typeface="Cambria Math" panose="02040503050406030204" pitchFamily="18" charset="0"/>
                      </a:rPr>
                      <m:t>=0</m:t>
                    </m:r>
                  </m:oMath>
                </a14:m>
                <a:endParaRPr lang="zh-CN" altLang="zh-CN" dirty="0">
                  <a:solidFill>
                    <a:srgbClr val="000000"/>
                  </a:solidFill>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𝑘</m:t>
                          </m:r>
                        </m:e>
                        <m:sup>
                          <m:r>
                            <a:rPr lang="x-IV_mathan" altLang="zh-CN">
                              <a:latin typeface="Cambria Math" panose="02040503050406030204" pitchFamily="18" charset="0"/>
                              <a:ea typeface="Cambria Math" panose="02040503050406030204" pitchFamily="18" charset="0"/>
                            </a:rPr>
                            <m:t>2</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r>
                        <a:rPr lang="x-IV_mathan" altLang="zh-CN" i="1">
                          <a:latin typeface="Cambria Math" panose="02040503050406030204" pitchFamily="18" charset="0"/>
                          <a:ea typeface="Cambria Math" panose="02040503050406030204" pitchFamily="18" charset="0"/>
                        </a:rPr>
                        <m:t> </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r>
                      <a:rPr lang="zh-CN" altLang="zh-CN">
                        <a:latin typeface="Cambria Math" panose="02040503050406030204" pitchFamily="18" charset="0"/>
                      </a:rPr>
                      <m:t>𝑘</m:t>
                    </m:r>
                    <m:r>
                      <a:rPr lang="zh-CN" altLang="zh-CN">
                        <a:latin typeface="Cambria Math" panose="02040503050406030204" pitchFamily="18" charset="0"/>
                      </a:rPr>
                      <m:t>=</m:t>
                    </m:r>
                    <m:f>
                      <m:fPr>
                        <m:ctrlPr>
                          <a:rPr lang="zh-CN" altLang="zh-CN" i="1">
                            <a:latin typeface="Cambria Math" panose="02040503050406030204" pitchFamily="18" charset="0"/>
                          </a:rPr>
                        </m:ctrlPr>
                      </m:fPr>
                      <m:num>
                        <m:rad>
                          <m:radPr>
                            <m:degHide m:val="on"/>
                            <m:ctrlPr>
                              <a:rPr lang="zh-CN" altLang="zh-CN" i="1">
                                <a:latin typeface="Cambria Math" panose="02040503050406030204" pitchFamily="18" charset="0"/>
                              </a:rPr>
                            </m:ctrlPr>
                          </m:radPr>
                          <m:deg/>
                          <m:e>
                            <m:r>
                              <a:rPr lang="zh-CN" altLang="zh-CN">
                                <a:latin typeface="Cambria Math" panose="02040503050406030204" pitchFamily="18" charset="0"/>
                              </a:rPr>
                              <m:t>2</m:t>
                            </m:r>
                            <m:r>
                              <a:rPr lang="zh-CN" altLang="zh-CN">
                                <a:latin typeface="Cambria Math" panose="02040503050406030204" pitchFamily="18" charset="0"/>
                              </a:rPr>
                              <m:t>𝑚𝐸</m:t>
                            </m:r>
                          </m:e>
                        </m:rad>
                      </m:num>
                      <m:den>
                        <m:r>
                          <a:rPr lang="zh-CN" altLang="zh-CN">
                            <a:latin typeface="Cambria Math" panose="02040503050406030204" pitchFamily="18" charset="0"/>
                          </a:rPr>
                          <m:t>ℏ</m:t>
                        </m:r>
                      </m:den>
                    </m:f>
                    <m:d>
                      <m:dPr>
                        <m:ctrlPr>
                          <a:rPr lang="zh-CN" altLang="zh-CN" i="1">
                            <a:latin typeface="Cambria Math" panose="02040503050406030204" pitchFamily="18" charset="0"/>
                          </a:rPr>
                        </m:ctrlPr>
                      </m:dPr>
                      <m:e>
                        <m:r>
                          <a:rPr lang="zh-CN" altLang="zh-CN">
                            <a:latin typeface="Cambria Math" panose="02040503050406030204" pitchFamily="18" charset="0"/>
                          </a:rPr>
                          <m:t>𝐸</m:t>
                        </m:r>
                        <m:r>
                          <a:rPr lang="zh-CN" altLang="zh-CN">
                            <a:latin typeface="Cambria Math" panose="02040503050406030204" pitchFamily="18" charset="0"/>
                          </a:rPr>
                          <m:t>&gt;0</m:t>
                        </m:r>
                      </m:e>
                    </m:d>
                  </m:oMath>
                </a14:m>
                <a:br>
                  <a:rPr lang="zh-CN" altLang="zh-CN" dirty="0">
                    <a:solidFill>
                      <a:srgbClr val="000000"/>
                    </a:solidFill>
                  </a:rPr>
                </a:br>
                <a:r>
                  <a:rPr lang="zh-CN" altLang="zh-CN" dirty="0">
                    <a:solidFill>
                      <a:srgbClr val="000000"/>
                    </a:solidFill>
                  </a:rPr>
                  <a:t>边界条件</a:t>
                </a:r>
                <a:r>
                  <a:rPr lang="en-US" altLang="zh-CN" dirty="0">
                    <a:solidFill>
                      <a:srgbClr val="000000"/>
                    </a:solidFill>
                  </a:rPr>
                  <a:t>+</a:t>
                </a:r>
                <a:r>
                  <a:rPr lang="en-US" altLang="zh-CN" dirty="0" err="1">
                    <a:solidFill>
                      <a:srgbClr val="000000"/>
                    </a:solidFill>
                  </a:rPr>
                  <a:t>连续性条件</a:t>
                </a:r>
                <a:r>
                  <a:rPr lang="en-US" altLang="zh-CN" dirty="0">
                    <a:solidFill>
                      <a:srgbClr val="000000"/>
                    </a:solidFill>
                  </a:rPr>
                  <a:t>：</a:t>
                </a:r>
                <a14:m>
                  <m:oMath xmlns:m="http://schemas.openxmlformats.org/officeDocument/2006/math">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a:rPr lang="zh-CN" altLang="zh-CN">
                                <a:latin typeface="Cambria Math" panose="02040503050406030204" pitchFamily="18" charset="0"/>
                              </a:rPr>
                              <m:t>𝜒</m:t>
                            </m:r>
                            <m:d>
                              <m:dPr>
                                <m:ctrlPr>
                                  <a:rPr lang="zh-CN" altLang="zh-CN" i="1">
                                    <a:latin typeface="Cambria Math" panose="02040503050406030204" pitchFamily="18" charset="0"/>
                                  </a:rPr>
                                </m:ctrlPr>
                              </m:dPr>
                              <m:e>
                                <m:r>
                                  <a:rPr lang="zh-CN" altLang="zh-CN">
                                    <a:latin typeface="Cambria Math" panose="02040503050406030204" pitchFamily="18" charset="0"/>
                                  </a:rPr>
                                  <m:t>0</m:t>
                                </m:r>
                              </m:e>
                            </m:d>
                            <m:r>
                              <a:rPr lang="zh-CN" altLang="zh-CN">
                                <a:latin typeface="Cambria Math" panose="02040503050406030204" pitchFamily="18" charset="0"/>
                              </a:rPr>
                              <m:t>=0</m:t>
                            </m:r>
                          </m:e>
                          <m:e>
                            <m:r>
                              <a:rPr lang="zh-CN" altLang="zh-CN">
                                <a:latin typeface="Cambria Math" panose="02040503050406030204" pitchFamily="18" charset="0"/>
                              </a:rPr>
                              <m:t>𝜒</m:t>
                            </m:r>
                            <m:r>
                              <a:rPr lang="zh-CN" altLang="zh-CN">
                                <a:latin typeface="Cambria Math" panose="02040503050406030204" pitchFamily="18" charset="0"/>
                              </a:rPr>
                              <m:t>(</m:t>
                            </m:r>
                            <m:r>
                              <a:rPr lang="zh-CN" altLang="zh-CN">
                                <a:latin typeface="Cambria Math" panose="02040503050406030204" pitchFamily="18" charset="0"/>
                              </a:rPr>
                              <m:t>𝑎</m:t>
                            </m:r>
                            <m:r>
                              <a:rPr lang="zh-CN" altLang="zh-CN">
                                <a:latin typeface="Cambria Math" panose="02040503050406030204" pitchFamily="18" charset="0"/>
                              </a:rPr>
                              <m:t>)=0</m:t>
                            </m:r>
                          </m:e>
                        </m:eqArr>
                      </m:e>
                    </m:d>
                  </m:oMath>
                </a14:m>
                <a:endParaRPr lang="zh-CN" altLang="zh-CN" dirty="0"/>
              </a:p>
              <a:p>
                <a:pPr marL="0" marR="0" indent="0">
                  <a:spcBef>
                    <a:spcPts val="0"/>
                  </a:spcBef>
                  <a:spcAft>
                    <a:spcPts val="0"/>
                  </a:spcAft>
                  <a:buNone/>
                </a:pPr>
                <a:r>
                  <a:rPr lang="zh-CN" altLang="zh-CN" dirty="0">
                    <a:ea typeface="Microsoft YaHei" panose="020B0503020204020204" pitchFamily="34" charset="-122"/>
                  </a:rPr>
                  <a:t>于是有量子化条件</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𝑘𝑎</m:t>
                      </m:r>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𝑛</m:t>
                          </m:r>
                        </m:e>
                        <m:sub>
                          <m:r>
                            <a:rPr lang="x-IV_mathan" altLang="zh-CN">
                              <a:latin typeface="Cambria Math" panose="02040503050406030204" pitchFamily="18" charset="0"/>
                              <a:ea typeface="Cambria Math" panose="02040503050406030204" pitchFamily="18" charset="0"/>
                            </a:rPr>
                            <m:t>𝑟</m:t>
                          </m:r>
                        </m:sub>
                      </m:sSub>
                      <m:r>
                        <a:rPr lang="x-IV_mathan" altLang="zh-CN">
                          <a:latin typeface="Cambria Math" panose="02040503050406030204" pitchFamily="18" charset="0"/>
                          <a:ea typeface="Cambria Math" panose="02040503050406030204" pitchFamily="18" charset="0"/>
                        </a:rPr>
                        <m:t>+1)</m:t>
                      </m:r>
                      <m:r>
                        <a:rPr lang="x-IV_mathan" altLang="zh-CN">
                          <a:latin typeface="Cambria Math" panose="02040503050406030204" pitchFamily="18" charset="0"/>
                          <a:ea typeface="Cambria Math" panose="02040503050406030204" pitchFamily="18" charset="0"/>
                        </a:rPr>
                        <m:t>𝜋</m:t>
                      </m:r>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𝑛</m:t>
                          </m:r>
                        </m:e>
                        <m:sub>
                          <m:r>
                            <a:rPr lang="x-IV_mathan" altLang="zh-CN">
                              <a:latin typeface="Cambria Math" panose="02040503050406030204" pitchFamily="18" charset="0"/>
                              <a:ea typeface="Cambria Math" panose="02040503050406030204" pitchFamily="18" charset="0"/>
                            </a:rPr>
                            <m:t>𝑟</m:t>
                          </m:r>
                        </m:sub>
                      </m:sSub>
                      <m:r>
                        <a:rPr lang="x-IV_mathan" altLang="zh-CN">
                          <a:latin typeface="Cambria Math" panose="02040503050406030204" pitchFamily="18" charset="0"/>
                          <a:ea typeface="Cambria Math" panose="02040503050406030204" pitchFamily="18" charset="0"/>
                        </a:rPr>
                        <m:t>=0,1,</m:t>
                      </m:r>
                      <m:r>
                        <a:rPr lang="x-IV_mathan" altLang="zh-CN" i="1">
                          <a:latin typeface="Cambria Math" panose="02040503050406030204" pitchFamily="18" charset="0"/>
                          <a:ea typeface="Cambria Math" panose="02040503050406030204" pitchFamily="18" charset="0"/>
                        </a:rPr>
                        <m:t> </m:t>
                      </m:r>
                      <m:r>
                        <a:rPr lang="x-IV_mathan" altLang="zh-CN">
                          <a:latin typeface="Cambria Math" panose="02040503050406030204" pitchFamily="18" charset="0"/>
                          <a:ea typeface="Cambria Math" panose="02040503050406030204" pitchFamily="18" charset="0"/>
                        </a:rPr>
                        <m:t>2,</m:t>
                      </m:r>
                      <m:r>
                        <a:rPr lang="x-IV_mathan" altLang="zh-CN" i="1">
                          <a:latin typeface="Cambria Math" panose="02040503050406030204" pitchFamily="18" charset="0"/>
                          <a:ea typeface="Cambria Math" panose="02040503050406030204" pitchFamily="18" charset="0"/>
                        </a:rPr>
                        <m:t> </m:t>
                      </m:r>
                      <m:r>
                        <a:rPr lang="x-IV_mathan" altLang="zh-CN">
                          <a:latin typeface="Cambria Math" panose="02040503050406030204" pitchFamily="18" charset="0"/>
                          <a:ea typeface="Cambria Math" panose="02040503050406030204" pitchFamily="18" charset="0"/>
                        </a:rPr>
                        <m:t>3,</m:t>
                      </m:r>
                      <m:r>
                        <a:rPr lang="x-IV_mathan" altLang="zh-CN" i="1">
                          <a:latin typeface="Cambria Math" panose="02040503050406030204" pitchFamily="18" charset="0"/>
                          <a:ea typeface="Cambria Math" panose="02040503050406030204" pitchFamily="18" charset="0"/>
                        </a:rPr>
                        <m:t> </m:t>
                      </m:r>
                      <m:r>
                        <a:rPr lang="x-IV_mathan" altLang="zh-CN">
                          <a:latin typeface="Cambria Math" panose="02040503050406030204" pitchFamily="18" charset="0"/>
                          <a:ea typeface="Cambria Math" panose="02040503050406030204" pitchFamily="18" charset="0"/>
                        </a:rPr>
                        <m:t>⋅⋅⋅</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t>能量本征值：</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𝑛</m:t>
                        </m:r>
                      </m:sub>
                    </m:sSub>
                    <m:r>
                      <a:rPr lang="zh-CN"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+1)</m:t>
                            </m:r>
                          </m:e>
                          <m:sup>
                            <m:r>
                              <a:rPr lang="zh-CN" altLang="zh-CN">
                                <a:latin typeface="Cambria Math" panose="02040503050406030204" pitchFamily="18" charset="0"/>
                              </a:rPr>
                              <m:t>2</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𝜋</m:t>
                            </m:r>
                          </m:e>
                          <m:sup>
                            <m:r>
                              <a:rPr lang="zh-CN" altLang="zh-CN">
                                <a:latin typeface="Cambria Math" panose="02040503050406030204" pitchFamily="18" charset="0"/>
                              </a:rPr>
                              <m:t>2</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𝜇</m:t>
                        </m:r>
                        <m:sSup>
                          <m:sSupPr>
                            <m:ctrlPr>
                              <a:rPr lang="zh-CN" altLang="zh-CN" i="1">
                                <a:latin typeface="Cambria Math" panose="02040503050406030204" pitchFamily="18" charset="0"/>
                              </a:rPr>
                            </m:ctrlPr>
                          </m:sSupPr>
                          <m:e>
                            <m:r>
                              <a:rPr lang="zh-CN" altLang="zh-CN">
                                <a:latin typeface="Cambria Math" panose="02040503050406030204" pitchFamily="18" charset="0"/>
                              </a:rPr>
                              <m:t>𝑎</m:t>
                            </m:r>
                          </m:e>
                          <m:sup>
                            <m:r>
                              <a:rPr lang="zh-CN" altLang="zh-CN">
                                <a:latin typeface="Cambria Math" panose="02040503050406030204" pitchFamily="18" charset="0"/>
                              </a:rPr>
                              <m:t>2</m:t>
                            </m:r>
                          </m:sup>
                        </m:sSup>
                      </m:den>
                    </m:f>
                  </m:oMath>
                </a14:m>
                <a:endParaRPr lang="en-US" altLang="zh-CN" dirty="0"/>
              </a:p>
              <a:p>
                <a:pPr marL="0">
                  <a:spcBef>
                    <a:spcPts val="0"/>
                  </a:spcBef>
                  <a:spcAft>
                    <a:spcPts val="0"/>
                  </a:spcAft>
                </a:pPr>
                <a:r>
                  <a:rPr lang="zh-CN" altLang="zh-CN" dirty="0"/>
                  <a:t>本征波函数：</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𝑛</m:t>
                        </m:r>
                      </m:sub>
                    </m:sSub>
                    <m:d>
                      <m:dPr>
                        <m:ctrlPr>
                          <a:rPr lang="zh-CN" altLang="zh-CN" i="1">
                            <a:latin typeface="Cambria Math" panose="02040503050406030204" pitchFamily="18" charset="0"/>
                          </a:rPr>
                        </m:ctrlPr>
                      </m:dPr>
                      <m:e>
                        <m:r>
                          <a:rPr lang="zh-CN" altLang="zh-CN">
                            <a:latin typeface="Cambria Math" panose="02040503050406030204" pitchFamily="18" charset="0"/>
                          </a:rPr>
                          <m:t>𝑥</m:t>
                        </m:r>
                      </m:e>
                    </m:d>
                    <m:r>
                      <a:rPr lang="zh-CN" altLang="zh-CN">
                        <a:latin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zh-CN" altLang="zh-CN">
                                <a:latin typeface="Cambria Math" panose="02040503050406030204" pitchFamily="18" charset="0"/>
                              </a:rPr>
                              <m:t>2</m:t>
                            </m:r>
                          </m:num>
                          <m:den>
                            <m:r>
                              <a:rPr lang="zh-CN" altLang="zh-CN">
                                <a:latin typeface="Cambria Math" panose="02040503050406030204" pitchFamily="18" charset="0"/>
                              </a:rPr>
                              <m:t>𝑎</m:t>
                            </m:r>
                          </m:den>
                        </m:f>
                      </m:e>
                    </m:rad>
                    <m:r>
                      <m:rPr>
                        <m:sty m:val="p"/>
                      </m:rPr>
                      <a:rPr lang="zh-CN" altLang="zh-CN">
                        <a:latin typeface="Cambria Math" panose="02040503050406030204" pitchFamily="18" charset="0"/>
                      </a:rPr>
                      <m:t>sin</m:t>
                    </m:r>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zh-CN" altLang="zh-CN">
                                <a:latin typeface="Cambria Math" panose="02040503050406030204" pitchFamily="18" charset="0"/>
                              </a:rPr>
                              <m:t>(</m:t>
                            </m:r>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+1)</m:t>
                        </m:r>
                        <m:r>
                          <a:rPr lang="zh-CN" altLang="zh-CN">
                            <a:latin typeface="Cambria Math" panose="02040503050406030204" pitchFamily="18" charset="0"/>
                          </a:rPr>
                          <m:t>𝜋</m:t>
                        </m:r>
                        <m:r>
                          <a:rPr lang="zh-CN" altLang="zh-CN">
                            <a:latin typeface="Cambria Math" panose="02040503050406030204" pitchFamily="18" charset="0"/>
                          </a:rPr>
                          <m:t>𝑥</m:t>
                        </m:r>
                      </m:num>
                      <m:den>
                        <m:r>
                          <a:rPr lang="zh-CN" altLang="zh-CN">
                            <a:latin typeface="Cambria Math" panose="02040503050406030204" pitchFamily="18" charset="0"/>
                          </a:rPr>
                          <m:t>𝑎</m:t>
                        </m:r>
                      </m:den>
                    </m:f>
                  </m:oMath>
                </a14:m>
                <a:endParaRPr lang="zh-CN" altLang="zh-CN" dirty="0"/>
              </a:p>
              <a:p>
                <a:pPr marL="0" marR="0">
                  <a:spcBef>
                    <a:spcPts val="0"/>
                  </a:spcBef>
                  <a:spcAft>
                    <a:spcPts val="0"/>
                  </a:spcAft>
                </a:pPr>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1137"/>
                <a:ext cx="8229600" cy="5126139"/>
              </a:xfrm>
              <a:blipFill>
                <a:blip r:embed="rId2"/>
                <a:stretch>
                  <a:fillRect l="-741"/>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例：无限深球方势阱</a:t>
            </a:r>
            <a:endParaRPr lang="zh-CN" altLang="en-US" dirty="0"/>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6186488" y="1350963"/>
            <a:ext cx="2828924" cy="2828924"/>
          </a:xfrm>
          <a:prstGeom prst="rect">
            <a:avLst/>
          </a:prstGeom>
        </p:spPr>
      </p:pic>
    </p:spTree>
    <p:extLst>
      <p:ext uri="{BB962C8B-B14F-4D97-AF65-F5344CB8AC3E}">
        <p14:creationId xmlns:p14="http://schemas.microsoft.com/office/powerpoint/2010/main" val="4243205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x-IV_mathan" altLang="zh-CN">
                          <a:effectLst/>
                          <a:latin typeface="Cambria Math" panose="02040503050406030204" pitchFamily="18" charset="0"/>
                        </a:rPr>
                        <m:t>𝑙</m:t>
                      </m:r>
                      <m:r>
                        <a:rPr lang="x-IV_mathan" altLang="zh-CN">
                          <a:effectLst/>
                          <a:latin typeface="Cambria Math" panose="02040503050406030204" pitchFamily="18" charset="0"/>
                        </a:rPr>
                        <m:t>≠0</m:t>
                      </m:r>
                    </m:oMath>
                  </m:oMathPara>
                </a14:m>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pic>
        <p:nvPicPr>
          <p:cNvPr id="2050" name="Picture 2" descr="1(1 十 1) &#10;而 在 边 界 上 要 求 &#10;引 进 无 量 纲 变 数 &#10;则 式 （ 6 · 2 · 10 ） 化 为 &#10;2 猷 ！ + 「 1 一 &#10;RI+—R'l+ &#10;d2Rl &#10;RI(r) 一 &#10;1(1+1) &#10;RI=ul(p)/ p &#10;= 0 &#10;这 就 是 球 Bessel 方 程 · 令 &#10;经 过 计 算 ， 可 求 出 满 足 下 列 方 程 ： &#10;（ 6 · 2 · 10 ） &#10;（ 6 · 2 · 11) &#10;（ 6 · 2 · 12 ） &#10;（ 6 · 2 · 13 ） &#10;（ 6 · 2 · 14 ） &#10;（ 6 · 2 · 15 ） &#10;（ I + 1 / 2 ） 2 &#10;P &#10;这 正 是 半 奇 数 （ 1 + 1 / 2 ） 阶 Bessel 方 程 （ 1 &#10;J 宀 / 2 ） ， &#10;所 以 径 向 波 函 数 的 两 个 解 是 &#10;RI —Jl+l/2 (p) ， &#10;· “ ） ， 它 的 两 个 线 性 无 关 解 可 以 表 &#10;一 0 ， 1 ， 2 ， &#10;一 1 / 2 (p) &#10;I-I / 2 ）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7924" y="771699"/>
            <a:ext cx="7159932" cy="577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274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709738"/>
                <a:ext cx="8229600" cy="4525962"/>
              </a:xfrm>
            </p:spPr>
            <p:txBody>
              <a:bodyPr/>
              <a:lstStyle/>
              <a:p>
                <a:pPr marL="0" marR="0">
                  <a:spcBef>
                    <a:spcPts val="0"/>
                  </a:spcBef>
                  <a:spcAft>
                    <a:spcPts val="0"/>
                  </a:spcAft>
                </a:pPr>
                <a14:m>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num>
                      <m:den>
                        <m:r>
                          <a:rPr lang="x-IV_mathan" altLang="zh-CN">
                            <a:latin typeface="Cambria Math" panose="02040503050406030204" pitchFamily="18" charset="0"/>
                            <a:ea typeface="Cambria Math" panose="02040503050406030204" pitchFamily="18" charset="0"/>
                          </a:rPr>
                          <m:t>𝑟</m:t>
                        </m:r>
                      </m:den>
                    </m:f>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𝐸</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2</m:t>
                                </m:r>
                              </m:den>
                            </m:f>
                            <m:r>
                              <a:rPr lang="x-IV_mathan" altLang="zh-CN">
                                <a:latin typeface="Cambria Math" panose="02040503050406030204" pitchFamily="18" charset="0"/>
                                <a:ea typeface="Cambria Math" panose="02040503050406030204" pitchFamily="18" charset="0"/>
                              </a:rPr>
                              <m:t>𝜇</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𝜔</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=0</m:t>
                    </m:r>
                  </m:oMath>
                </a14:m>
                <a:endParaRPr lang="x-IV_mathan" altLang="zh-CN" dirty="0">
                  <a:ea typeface="Cambria Math" panose="02040503050406030204" pitchFamily="18" charset="0"/>
                </a:endParaRPr>
              </a:p>
              <a:p>
                <a:pPr marL="0" marR="0">
                  <a:spcBef>
                    <a:spcPts val="0"/>
                  </a:spcBef>
                  <a:spcAft>
                    <a:spcPts val="0"/>
                  </a:spcAft>
                </a:pPr>
                <a:r>
                  <a:rPr lang="zh-CN" altLang="zh-CN" dirty="0"/>
                  <a:t>先分析渐近行为再求解</a:t>
                </a:r>
              </a:p>
              <a:p>
                <a:pPr marL="342900" fontAlgn="ctr">
                  <a:spcBef>
                    <a:spcPts val="0"/>
                  </a:spcBef>
                  <a:spcAft>
                    <a:spcPts val="0"/>
                  </a:spcAft>
                  <a:buFont typeface="+mj-lt"/>
                  <a:buAutoNum type="arabicPeriod"/>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𝑟</m:t>
                    </m:r>
                    <m:r>
                      <a:rPr lang="x-IV_mathan" altLang="zh-CN">
                        <a:solidFill>
                          <a:srgbClr val="C00000"/>
                        </a:solidFill>
                        <a:latin typeface="Cambria Math" panose="02040503050406030204" pitchFamily="18" charset="0"/>
                        <a:ea typeface="Cambria Math" panose="02040503050406030204" pitchFamily="18" charset="0"/>
                      </a:rPr>
                      <m:t>→0</m:t>
                    </m:r>
                  </m:oMath>
                </a14:m>
                <a:endParaRPr lang="x-IV_mathan" altLang="zh-CN" dirty="0">
                  <a:solidFill>
                    <a:srgbClr val="C00000"/>
                  </a:solidFill>
                  <a:ea typeface="Cambria Math" panose="02040503050406030204" pitchFamily="18" charset="0"/>
                </a:endParaRPr>
              </a:p>
              <a:p>
                <a:pPr marL="342900" marR="0">
                  <a:spcBef>
                    <a:spcPts val="0"/>
                  </a:spcBef>
                  <a:spcAft>
                    <a:spcPts val="0"/>
                  </a:spcAft>
                </a:pPr>
                <a14:m>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num>
                      <m:den>
                        <m:r>
                          <a:rPr lang="x-IV_mathan" altLang="zh-CN">
                            <a:latin typeface="Cambria Math" panose="02040503050406030204" pitchFamily="18" charset="0"/>
                            <a:ea typeface="Cambria Math" panose="02040503050406030204" pitchFamily="18" charset="0"/>
                          </a:rPr>
                          <m:t>𝑟</m:t>
                        </m:r>
                      </m:den>
                    </m:f>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=0</m:t>
                    </m:r>
                  </m:oMath>
                </a14:m>
                <a:endParaRPr lang="x-IV_mathan" altLang="zh-CN" dirty="0">
                  <a:ea typeface="Cambria Math" panose="02040503050406030204" pitchFamily="18" charset="0"/>
                </a:endParaRPr>
              </a:p>
              <a:p>
                <a:pPr marL="34290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𝑙</m:t>
                        </m:r>
                      </m:sup>
                    </m:sSup>
                  </m:oMath>
                </a14:m>
                <a:endParaRPr lang="x-IV_mathan" altLang="zh-CN" dirty="0">
                  <a:ea typeface="Cambria Math" panose="02040503050406030204" pitchFamily="18" charset="0"/>
                </a:endParaRPr>
              </a:p>
              <a:p>
                <a:pPr marL="342900" fontAlgn="ctr">
                  <a:spcBef>
                    <a:spcPts val="0"/>
                  </a:spcBef>
                  <a:spcAft>
                    <a:spcPts val="0"/>
                  </a:spcAft>
                  <a:buFont typeface="+mj-lt"/>
                  <a:buAutoNum type="arabicPeriod" startAt="2"/>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𝑟</m:t>
                    </m:r>
                    <m:r>
                      <a:rPr lang="x-IV_mathan" altLang="zh-CN">
                        <a:solidFill>
                          <a:srgbClr val="C00000"/>
                        </a:solidFill>
                        <a:latin typeface="Cambria Math" panose="02040503050406030204" pitchFamily="18" charset="0"/>
                        <a:ea typeface="Cambria Math" panose="02040503050406030204" pitchFamily="18" charset="0"/>
                      </a:rPr>
                      <m:t>→∞</m:t>
                    </m:r>
                  </m:oMath>
                </a14:m>
                <a:endParaRPr lang="x-IV_mathan" altLang="zh-CN" dirty="0">
                  <a:solidFill>
                    <a:srgbClr val="C00000"/>
                  </a:solidFill>
                  <a:ea typeface="Cambria Math" panose="02040503050406030204" pitchFamily="18" charset="0"/>
                </a:endParaRPr>
              </a:p>
              <a:p>
                <a:pPr marL="342900" marR="0">
                  <a:spcBef>
                    <a:spcPts val="0"/>
                  </a:spcBef>
                  <a:spcAft>
                    <a:spcPts val="0"/>
                  </a:spcAft>
                </a:pPr>
                <a14:m>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𝜇</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𝜔</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=0</m:t>
                    </m:r>
                  </m:oMath>
                </a14:m>
                <a:endParaRPr lang="x-IV_mathan" altLang="zh-CN" dirty="0">
                  <a:ea typeface="Cambria Math" panose="02040503050406030204" pitchFamily="18" charset="0"/>
                </a:endParaRPr>
              </a:p>
              <a:p>
                <a:pPr marL="34290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𝛼</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den>
                        </m:f>
                      </m:sup>
                    </m:sSup>
                    <m:r>
                      <a:rPr lang="x-IV_mathan" altLang="zh-CN" i="1">
                        <a:latin typeface="Cambria Math" panose="02040503050406030204" pitchFamily="18" charset="0"/>
                        <a:ea typeface="Cambria Math" panose="02040503050406030204" pitchFamily="18" charset="0"/>
                      </a:rPr>
                      <m:t>    </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𝛼</m:t>
                        </m:r>
                        <m:r>
                          <a:rPr lang="x-IV_mathan" altLang="zh-CN">
                            <a:latin typeface="Cambria Math" panose="02040503050406030204" pitchFamily="18" charset="0"/>
                            <a:ea typeface="Cambria Math" panose="02040503050406030204" pitchFamily="18" charset="0"/>
                          </a:rPr>
                          <m:t>=</m:t>
                        </m:r>
                        <m:rad>
                          <m:radPr>
                            <m:degHide m:val="on"/>
                            <m:ctrlPr>
                              <a:rPr lang="x-IV_mathan" altLang="zh-CN" i="1">
                                <a:latin typeface="Cambria Math" panose="02040503050406030204" pitchFamily="18" charset="0"/>
                                <a:ea typeface="Cambria Math" panose="02040503050406030204" pitchFamily="18" charset="0"/>
                              </a:rPr>
                            </m:ctrlPr>
                          </m:radPr>
                          <m:deg/>
                          <m:e>
                            <m:f>
                              <m:fPr>
                                <m:type m:val="lin"/>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𝜇𝜔</m:t>
                                </m:r>
                              </m:num>
                              <m:den>
                                <m:r>
                                  <a:rPr lang="x-IV_mathan" altLang="zh-CN">
                                    <a:latin typeface="Cambria Math" panose="02040503050406030204" pitchFamily="18" charset="0"/>
                                    <a:ea typeface="Cambria Math" panose="02040503050406030204" pitchFamily="18" charset="0"/>
                                  </a:rPr>
                                  <m:t>ℏ</m:t>
                                </m:r>
                              </m:den>
                            </m:f>
                          </m:e>
                        </m:rad>
                      </m:e>
                    </m:d>
                  </m:oMath>
                </a14:m>
                <a:endParaRPr lang="x-IV_mathan" altLang="zh-CN" dirty="0">
                  <a:ea typeface="Cambria Math" panose="02040503050406030204" pitchFamily="18" charset="0"/>
                </a:endParaRPr>
              </a:p>
              <a:p>
                <a:pPr marL="34290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groupChr>
                      <m:groupChrPr>
                        <m:chr m:val="→"/>
                        <m:vertJc m:val="bot"/>
                        <m:ctrlPr>
                          <a:rPr lang="x-IV_mathan" altLang="zh-CN" i="1">
                            <a:latin typeface="Cambria Math" panose="02040503050406030204" pitchFamily="18" charset="0"/>
                            <a:ea typeface="Cambria Math" panose="02040503050406030204" pitchFamily="18" charset="0"/>
                          </a:rPr>
                        </m:ctrlPr>
                      </m:groupChrPr>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e>
                    </m:groupChr>
                    <m:r>
                      <a:rPr lang="x-IV_mathan" altLang="zh-CN">
                        <a:latin typeface="Cambria Math" panose="02040503050406030204" pitchFamily="18" charset="0"/>
                        <a:ea typeface="Cambria Math" panose="02040503050406030204" pitchFamily="18" charset="0"/>
                      </a:rPr>
                      <m:t>0⇒</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𝛼</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den>
                        </m:f>
                      </m:sup>
                    </m:sSup>
                  </m:oMath>
                </a14:m>
                <a:endParaRPr lang="x-IV_mathan" altLang="zh-CN" dirty="0">
                  <a:ea typeface="Cambria Math" panose="02040503050406030204" pitchFamily="18" charset="0"/>
                </a:endParaRPr>
              </a:p>
              <a:p>
                <a:pPr marL="0" marR="0">
                  <a:spcBef>
                    <a:spcPts val="0"/>
                  </a:spcBef>
                  <a:spcAft>
                    <a:spcPts val="0"/>
                  </a:spcAft>
                </a:pPr>
                <a:r>
                  <a:rPr lang="zh-CN" altLang="zh-CN" dirty="0"/>
                  <a:t>再利用渐近解构造解为</a:t>
                </a:r>
              </a:p>
              <a:p>
                <a:pPr marL="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𝑙</m:t>
                            </m:r>
                          </m:sup>
                        </m:sSup>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𝛼</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den>
                        </m:f>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oMath>
                </a14:m>
                <a:endParaRPr lang="x-IV_mathan" altLang="zh-CN" dirty="0">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709738"/>
                <a:ext cx="8229600" cy="4525962"/>
              </a:xfrm>
              <a:blipFill>
                <a:blip r:embed="rId2"/>
                <a:stretch>
                  <a:fillRect l="-74"/>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例：三维各向同性谐振子</a:t>
            </a:r>
            <a:endParaRPr lang="zh-CN" altLang="en-US" dirty="0"/>
          </a:p>
        </p:txBody>
      </p:sp>
      <p:pic>
        <p:nvPicPr>
          <p:cNvPr id="3074" name="Picture 2" descr="Kr2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931350"/>
            <a:ext cx="5443538" cy="674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53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28599" y="2957513"/>
            <a:ext cx="8229600" cy="428626"/>
          </a:xfrm>
        </p:spPr>
        <p:txBody>
          <a:bodyPr/>
          <a:lstStyle/>
          <a:p>
            <a:r>
              <a:rPr lang="zh-CN" altLang="zh-CN" dirty="0"/>
              <a:t>这正是合流超几何方程</a:t>
            </a:r>
          </a:p>
          <a:p>
            <a:endParaRPr lang="zh-CN" altLang="en-US" dirty="0"/>
          </a:p>
        </p:txBody>
      </p:sp>
      <p:sp>
        <p:nvSpPr>
          <p:cNvPr id="3" name="标题 2"/>
          <p:cNvSpPr>
            <a:spLocks noGrp="1"/>
          </p:cNvSpPr>
          <p:nvPr>
            <p:ph type="title"/>
          </p:nvPr>
        </p:nvSpPr>
        <p:spPr/>
        <p:txBody>
          <a:bodyPr/>
          <a:lstStyle/>
          <a:p>
            <a:endParaRPr lang="zh-CN" altLang="en-US"/>
          </a:p>
        </p:txBody>
      </p:sp>
      <p:pic>
        <p:nvPicPr>
          <p:cNvPr id="4098" name="Picture 2" descr="u 'l — r2 ) uf + C 2E— (21 3) ]LII — &#10;fiË(6. 3. &#10;dut &#10;E &#10;1 + 3/2 "/>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599" y="274638"/>
            <a:ext cx="6586537" cy="25019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36 χ 'Ό) d οο Ιη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5138857"/>
            <a:ext cx="2552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4343399" y="3171826"/>
            <a:ext cx="3266728" cy="3041824"/>
          </a:xfrm>
          <a:prstGeom prst="rect">
            <a:avLst/>
          </a:prstGeom>
        </p:spPr>
      </p:pic>
      <p:pic>
        <p:nvPicPr>
          <p:cNvPr id="5" name="图片 4"/>
          <p:cNvPicPr>
            <a:picLocks noChangeAspect="1"/>
          </p:cNvPicPr>
          <p:nvPr/>
        </p:nvPicPr>
        <p:blipFill>
          <a:blip r:embed="rId5">
            <a:clrChange>
              <a:clrFrom>
                <a:srgbClr val="FFFFFF"/>
              </a:clrFrom>
              <a:clrTo>
                <a:srgbClr val="FFFFFF">
                  <a:alpha val="0"/>
                </a:srgbClr>
              </a:clrTo>
            </a:clrChange>
          </a:blip>
          <a:stretch>
            <a:fillRect/>
          </a:stretch>
        </p:blipFill>
        <p:spPr>
          <a:xfrm>
            <a:off x="607217" y="4622260"/>
            <a:ext cx="1295299" cy="477216"/>
          </a:xfrm>
          <a:prstGeom prst="rect">
            <a:avLst/>
          </a:prstGeom>
        </p:spPr>
      </p:pic>
      <p:pic>
        <p:nvPicPr>
          <p:cNvPr id="6" name="图片 5"/>
          <p:cNvPicPr>
            <a:picLocks noChangeAspect="1"/>
          </p:cNvPicPr>
          <p:nvPr/>
        </p:nvPicPr>
        <p:blipFill>
          <a:blip r:embed="rId6">
            <a:clrChange>
              <a:clrFrom>
                <a:srgbClr val="FFFFFF"/>
              </a:clrFrom>
              <a:clrTo>
                <a:srgbClr val="FFFFFF">
                  <a:alpha val="0"/>
                </a:srgbClr>
              </a:clrTo>
            </a:clrChange>
          </a:blip>
          <a:stretch>
            <a:fillRect/>
          </a:stretch>
        </p:blipFill>
        <p:spPr>
          <a:xfrm>
            <a:off x="607217" y="3343203"/>
            <a:ext cx="2888110" cy="1239676"/>
          </a:xfrm>
          <a:prstGeom prst="rect">
            <a:avLst/>
          </a:prstGeom>
        </p:spPr>
      </p:pic>
    </p:spTree>
    <p:extLst>
      <p:ext uri="{BB962C8B-B14F-4D97-AF65-F5344CB8AC3E}">
        <p14:creationId xmlns:p14="http://schemas.microsoft.com/office/powerpoint/2010/main" val="960024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zh-CN" dirty="0"/>
                  <a:t>守恒量完全集</a:t>
                </a:r>
                <a:r>
                  <a:rPr lang="en-US" altLang="zh-CN" dirty="0"/>
                  <a:t> </a:t>
                </a:r>
                <a14:m>
                  <m:oMath xmlns:m="http://schemas.openxmlformats.org/officeDocument/2006/math">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e>
                          <m:sub>
                            <m:r>
                              <a:rPr lang="zh-CN" altLang="zh-CN">
                                <a:latin typeface="Cambria Math" panose="02040503050406030204" pitchFamily="18" charset="0"/>
                              </a:rPr>
                              <m:t>𝑥</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e>
                          <m:sub>
                            <m:r>
                              <a:rPr lang="zh-CN" altLang="zh-CN">
                                <a:latin typeface="Cambria Math" panose="02040503050406030204" pitchFamily="18" charset="0"/>
                              </a:rPr>
                              <m:t>𝑦</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e>
                          <m:sub>
                            <m:r>
                              <a:rPr lang="zh-CN" altLang="zh-CN">
                                <a:latin typeface="Cambria Math" panose="02040503050406030204" pitchFamily="18" charset="0"/>
                              </a:rPr>
                              <m:t>𝑧</m:t>
                            </m:r>
                          </m:sub>
                        </m:sSub>
                      </m:e>
                    </m:d>
                  </m:oMath>
                </a14:m>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t="-53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直角坐标系解法</a:t>
            </a:r>
            <a:endParaRPr lang="zh-CN" altLang="en-US" dirty="0"/>
          </a:p>
        </p:txBody>
      </p:sp>
      <p:pic>
        <p:nvPicPr>
          <p:cNvPr id="5122" name="Picture 2" descr="_ 2 222 &#10;H y Η- l--lz &#10;— + τμ.Ι2Ζ2 &#10;2μ θ-Τ2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026" y="2090738"/>
            <a:ext cx="4905375" cy="16262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liuhd\AppData\Local\Temp\msohtmlclip1\02\clip_image001.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026" y="4035580"/>
            <a:ext cx="5972175" cy="91509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liuhd\AppData\Local\Temp\msohtmlclip1\02\clip_image001.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026" y="5163049"/>
            <a:ext cx="7786687" cy="59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19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412776"/>
            <a:ext cx="8229600" cy="4525962"/>
          </a:xfrm>
        </p:spPr>
        <p:txBody>
          <a:bodyPr/>
          <a:lstStyle/>
          <a:p>
            <a:r>
              <a:rPr lang="zh-CN" altLang="en-US" sz="2400" b="1" dirty="0">
                <a:solidFill>
                  <a:srgbClr val="FF0000"/>
                </a:solidFill>
              </a:rPr>
              <a:t>定态条件</a:t>
            </a:r>
            <a:r>
              <a:rPr lang="zh-CN" altLang="en-US" sz="2400" dirty="0"/>
              <a:t>：电子只能处于一些分立的轨道上，它只能在这些轨道上绕核转动，且不产生电磁辐射。</a:t>
            </a:r>
            <a:endParaRPr lang="en-US" altLang="zh-CN" sz="2400" dirty="0"/>
          </a:p>
          <a:p>
            <a:endParaRPr lang="zh-CN" altLang="en-US" sz="2400" dirty="0"/>
          </a:p>
        </p:txBody>
      </p:sp>
      <p:sp>
        <p:nvSpPr>
          <p:cNvPr id="2" name="标题 1"/>
          <p:cNvSpPr>
            <a:spLocks noGrp="1"/>
          </p:cNvSpPr>
          <p:nvPr>
            <p:ph type="title"/>
          </p:nvPr>
        </p:nvSpPr>
        <p:spPr/>
        <p:txBody>
          <a:bodyPr>
            <a:normAutofit/>
          </a:bodyPr>
          <a:lstStyle/>
          <a:p>
            <a:r>
              <a:rPr lang="en-US" altLang="zh-CN" sz="2800" dirty="0">
                <a:latin typeface="+mn-ea"/>
                <a:ea typeface="+mn-ea"/>
              </a:rPr>
              <a:t>Bohr</a:t>
            </a:r>
            <a:r>
              <a:rPr lang="zh-CN" altLang="en-US" sz="2800" dirty="0">
                <a:latin typeface="+mn-ea"/>
                <a:ea typeface="+mn-ea"/>
              </a:rPr>
              <a:t>的氢原子理论</a:t>
            </a:r>
            <a:r>
              <a:rPr lang="en-US" altLang="zh-CN" sz="2800" dirty="0">
                <a:latin typeface="+mn-ea"/>
                <a:ea typeface="+mn-ea"/>
              </a:rPr>
              <a:t>——</a:t>
            </a:r>
            <a:r>
              <a:rPr lang="zh-CN" altLang="en-US" sz="2800" dirty="0">
                <a:latin typeface="+mn-ea"/>
                <a:ea typeface="+mn-ea"/>
              </a:rPr>
              <a:t>经典轨道加</a:t>
            </a:r>
            <a:r>
              <a:rPr lang="zh-CN" altLang="en-US" sz="2800" dirty="0">
                <a:solidFill>
                  <a:srgbClr val="C00000"/>
                </a:solidFill>
                <a:latin typeface="+mn-ea"/>
                <a:ea typeface="+mn-ea"/>
              </a:rPr>
              <a:t>定态条件</a:t>
            </a:r>
          </a:p>
        </p:txBody>
      </p:sp>
      <p:pic>
        <p:nvPicPr>
          <p:cNvPr id="237573" name="Picture 5" descr="5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2217386"/>
            <a:ext cx="4824536" cy="40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文本框 3"/>
              <p:cNvSpPr txBox="1"/>
              <p:nvPr/>
            </p:nvSpPr>
            <p:spPr>
              <a:xfrm>
                <a:off x="3203848" y="4005064"/>
                <a:ext cx="5304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𝑀</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3203848" y="4005064"/>
                <a:ext cx="530402"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788024" y="3113636"/>
                <a:ext cx="5249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𝑚</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788024" y="3113636"/>
                <a:ext cx="524952" cy="46166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9658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37573"/>
                                        </p:tgtEl>
                                        <p:attrNameLst>
                                          <p:attrName>style.visibility</p:attrName>
                                        </p:attrNameLst>
                                      </p:cBhvr>
                                      <p:to>
                                        <p:strVal val="visible"/>
                                      </p:to>
                                    </p:set>
                                    <p:anim calcmode="lin" valueType="num">
                                      <p:cBhvr>
                                        <p:cTn id="7" dur="500" fill="hold"/>
                                        <p:tgtEl>
                                          <p:spTgt spid="237573"/>
                                        </p:tgtEl>
                                        <p:attrNameLst>
                                          <p:attrName>ppt_w</p:attrName>
                                        </p:attrNameLst>
                                      </p:cBhvr>
                                      <p:tavLst>
                                        <p:tav tm="0">
                                          <p:val>
                                            <p:fltVal val="0"/>
                                          </p:val>
                                        </p:tav>
                                        <p:tav tm="100000">
                                          <p:val>
                                            <p:strVal val="#ppt_w"/>
                                          </p:val>
                                        </p:tav>
                                      </p:tavLst>
                                    </p:anim>
                                    <p:anim calcmode="lin" valueType="num">
                                      <p:cBhvr>
                                        <p:cTn id="8" dur="500" fill="hold"/>
                                        <p:tgtEl>
                                          <p:spTgt spid="237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890" name="Rectangle 2"/>
              <p:cNvSpPr>
                <a:spLocks noGrp="1" noChangeArrowheads="1"/>
              </p:cNvSpPr>
              <p:nvPr>
                <p:ph idx="1"/>
              </p:nvPr>
            </p:nvSpPr>
            <p:spPr>
              <a:xfrm>
                <a:off x="278368" y="1196752"/>
                <a:ext cx="8587263" cy="5054070"/>
              </a:xfrm>
            </p:spPr>
            <p:txBody>
              <a:bodyPr/>
              <a:lstStyle/>
              <a:p>
                <a:pPr marL="342900" indent="-342900" algn="just"/>
                <a:r>
                  <a:rPr lang="zh-CN" altLang="en-US" sz="2400" dirty="0">
                    <a:latin typeface="+mn-ea"/>
                  </a:rPr>
                  <a:t>考虑简单的圆周运动，那么根据经典力学和经典电动力学有</a:t>
                </a:r>
              </a:p>
              <a:p>
                <a:pPr marL="0" indent="0" algn="just" eaLnBrk="1" hangingPunct="1">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𝐹</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𝑟</m:t>
                              </m:r>
                            </m:e>
                            <m:sup>
                              <m:r>
                                <a:rPr lang="en-US" altLang="zh-CN" sz="2400" b="0" i="1" smtClean="0">
                                  <a:solidFill>
                                    <a:srgbClr val="C00000"/>
                                  </a:solidFill>
                                  <a:latin typeface="Cambria Math" panose="02040503050406030204" pitchFamily="18" charset="0"/>
                                </a:rPr>
                                <m:t>2</m:t>
                              </m:r>
                            </m:sup>
                          </m:sSup>
                        </m:den>
                      </m:f>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𝑚</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𝑟</m:t>
                          </m:r>
                        </m:den>
                      </m:f>
                    </m:oMath>
                  </m:oMathPara>
                </a14:m>
                <a:endParaRPr lang="en-US" altLang="zh-CN" sz="2400" dirty="0">
                  <a:solidFill>
                    <a:srgbClr val="C00000"/>
                  </a:solidFill>
                  <a:latin typeface="+mn-ea"/>
                </a:endParaRPr>
              </a:p>
              <a:p>
                <a:pPr marL="342900" indent="-342900" algn="just"/>
                <a:r>
                  <a:rPr lang="zh-CN" altLang="en-US" sz="2400" dirty="0">
                    <a:latin typeface="+mn-ea"/>
                  </a:rPr>
                  <a:t>原子的内部能量由电子的动能和体系的势能构成（原子核假设为静止，所以不计算动能）。假设</a:t>
                </a:r>
                <a14:m>
                  <m:oMath xmlns:m="http://schemas.openxmlformats.org/officeDocument/2006/math">
                    <m:r>
                      <a:rPr lang="en-US" altLang="zh-CN" sz="2400" i="1" dirty="0" smtClean="0">
                        <a:latin typeface="Cambria Math" panose="02040503050406030204" pitchFamily="18" charset="0"/>
                      </a:rPr>
                      <m:t>𝑟</m:t>
                    </m:r>
                    <m:r>
                      <a:rPr lang="en-US" altLang="zh-CN" sz="2400" i="1" dirty="0" smtClean="0">
                        <a:latin typeface="Cambria Math" panose="02040503050406030204" pitchFamily="18" charset="0"/>
                      </a:rPr>
                      <m:t> = ∞ </m:t>
                    </m:r>
                  </m:oMath>
                </a14:m>
                <a:r>
                  <a:rPr lang="zh-CN" altLang="en-US" sz="2400" dirty="0">
                    <a:latin typeface="+mn-ea"/>
                  </a:rPr>
                  <a:t>时的势能定为零，那么</a:t>
                </a:r>
                <a:endParaRPr lang="en-US" altLang="zh-CN" sz="2400" dirty="0">
                  <a:latin typeface="+mn-ea"/>
                </a:endParaRPr>
              </a:p>
              <a:p>
                <a:pPr marL="0" indent="0" algn="jus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𝐸</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𝑇</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𝑉</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b="0" i="1" smtClean="0">
                              <a:solidFill>
                                <a:srgbClr val="C00000"/>
                              </a:solidFill>
                              <a:latin typeface="Cambria Math" panose="02040503050406030204" pitchFamily="18" charset="0"/>
                            </a:rPr>
                            <m:t>2</m:t>
                          </m:r>
                        </m:den>
                      </m:f>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r>
                            <a:rPr lang="en-US" altLang="zh-CN" sz="2400" b="0" i="1" smtClean="0">
                              <a:solidFill>
                                <a:srgbClr val="C00000"/>
                              </a:solidFill>
                              <a:latin typeface="Cambria Math" panose="02040503050406030204" pitchFamily="18" charset="0"/>
                            </a:rPr>
                            <m:t>𝑟</m:t>
                          </m:r>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b="0" i="1" smtClean="0">
                              <a:solidFill>
                                <a:srgbClr val="C00000"/>
                              </a:solidFill>
                              <a:latin typeface="Cambria Math" panose="02040503050406030204" pitchFamily="18" charset="0"/>
                            </a:rPr>
                            <m:t>2</m:t>
                          </m:r>
                        </m:den>
                      </m:f>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oMath>
                  </m:oMathPara>
                </a14:m>
                <a:endParaRPr lang="en-US" altLang="zh-CN" sz="2400" dirty="0">
                  <a:solidFill>
                    <a:srgbClr val="C00000"/>
                  </a:solidFill>
                  <a:latin typeface="+mn-ea"/>
                </a:endParaRPr>
              </a:p>
              <a:p>
                <a:pPr marL="342900" indent="-342900" algn="just"/>
                <a:r>
                  <a:rPr lang="zh-CN" altLang="en-US" sz="2400" dirty="0">
                    <a:latin typeface="+mn-ea"/>
                  </a:rPr>
                  <a:t>而电子作圆周运动的频率</a:t>
                </a:r>
                <a:endParaRPr lang="en-US" altLang="zh-CN" sz="2400" dirty="0">
                  <a:latin typeface="+mn-ea"/>
                </a:endParaRPr>
              </a:p>
              <a:p>
                <a:pPr marL="0" indent="0" algn="jus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𝑓</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𝑣</m:t>
                          </m:r>
                        </m:num>
                        <m:den>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𝜋</m:t>
                          </m:r>
                          <m:r>
                            <a:rPr lang="en-US" altLang="zh-CN" sz="2400" b="0" i="1" smtClean="0">
                              <a:solidFill>
                                <a:srgbClr val="C00000"/>
                              </a:solidFill>
                              <a:latin typeface="Cambria Math" panose="02040503050406030204" pitchFamily="18" charset="0"/>
                            </a:rPr>
                            <m:t>𝑟</m:t>
                          </m:r>
                          <m:r>
                            <a:rPr lang="en-US" altLang="zh-CN" sz="2400" b="0" i="1" smtClean="0">
                              <a:solidFill>
                                <a:srgbClr val="C00000"/>
                              </a:solidFill>
                              <a:latin typeface="Cambria Math" panose="02040503050406030204" pitchFamily="18" charset="0"/>
                            </a:rPr>
                            <m:t> </m:t>
                          </m:r>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𝑒</m:t>
                          </m:r>
                        </m:num>
                        <m:den>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𝜋</m:t>
                          </m:r>
                        </m:den>
                      </m:f>
                      <m:rad>
                        <m:radPr>
                          <m:degHide m:val="on"/>
                          <m:ctrlPr>
                            <a:rPr lang="en-US" altLang="zh-CN" sz="2400" b="0" i="1" smtClean="0">
                              <a:solidFill>
                                <a:srgbClr val="C00000"/>
                              </a:solidFill>
                              <a:latin typeface="Cambria Math" panose="02040503050406030204" pitchFamily="18" charset="0"/>
                            </a:rPr>
                          </m:ctrlPr>
                        </m:radPr>
                        <m:deg/>
                        <m:e>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i="1">
                                  <a:solidFill>
                                    <a:srgbClr val="C00000"/>
                                  </a:solidFill>
                                  <a:latin typeface="Cambria Math" panose="02040503050406030204" pitchFamily="18" charset="0"/>
                                </a:rPr>
                                <m:t>4</m:t>
                              </m:r>
                              <m:r>
                                <a:rPr lang="en-US" altLang="zh-CN" sz="2400" i="1">
                                  <a:solidFill>
                                    <a:srgbClr val="C00000"/>
                                  </a:solidFill>
                                  <a:latin typeface="Cambria Math" panose="02040503050406030204" pitchFamily="18" charset="0"/>
                                </a:rPr>
                                <m:t>𝜋</m:t>
                              </m:r>
                              <m:sSub>
                                <m:sSubPr>
                                  <m:ctrlPr>
                                    <a:rPr lang="en-US"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𝜀</m:t>
                                  </m:r>
                                </m:e>
                                <m:sub>
                                  <m:r>
                                    <a:rPr lang="en-US" altLang="zh-CN" sz="2400" i="1">
                                      <a:solidFill>
                                        <a:srgbClr val="C00000"/>
                                      </a:solidFill>
                                      <a:latin typeface="Cambria Math" panose="02040503050406030204" pitchFamily="18" charset="0"/>
                                    </a:rPr>
                                    <m:t>0</m:t>
                                  </m:r>
                                </m:sub>
                              </m:sSub>
                              <m:r>
                                <a:rPr lang="en-US" altLang="zh-CN" sz="2400" i="1">
                                  <a:solidFill>
                                    <a:srgbClr val="C00000"/>
                                  </a:solidFill>
                                  <a:latin typeface="Cambria Math" panose="02040503050406030204" pitchFamily="18" charset="0"/>
                                </a:rPr>
                                <m:t>𝑚</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𝑟</m:t>
                                  </m:r>
                                </m:e>
                                <m:sup>
                                  <m:r>
                                    <a:rPr lang="en-US" altLang="zh-CN" sz="2400" i="1">
                                      <a:solidFill>
                                        <a:srgbClr val="C00000"/>
                                      </a:solidFill>
                                      <a:latin typeface="Cambria Math" panose="02040503050406030204" pitchFamily="18" charset="0"/>
                                    </a:rPr>
                                    <m:t>3</m:t>
                                  </m:r>
                                </m:sup>
                              </m:sSup>
                            </m:den>
                          </m:f>
                        </m:e>
                      </m:rad>
                    </m:oMath>
                  </m:oMathPara>
                </a14:m>
                <a:endParaRPr lang="zh-CN" altLang="en-US" sz="2400" dirty="0">
                  <a:solidFill>
                    <a:srgbClr val="C00000"/>
                  </a:solidFill>
                  <a:latin typeface="+mn-ea"/>
                </a:endParaRPr>
              </a:p>
            </p:txBody>
          </p:sp>
        </mc:Choice>
        <mc:Fallback xmlns="">
          <p:sp>
            <p:nvSpPr>
              <p:cNvPr id="37890" name="Rectangle 2"/>
              <p:cNvSpPr>
                <a:spLocks noGrp="1" noRot="1" noChangeAspect="1" noMove="1" noResize="1" noEditPoints="1" noAdjustHandles="1" noChangeArrowheads="1" noChangeShapeType="1" noTextEdit="1"/>
              </p:cNvSpPr>
              <p:nvPr>
                <p:ph idx="1"/>
              </p:nvPr>
            </p:nvSpPr>
            <p:spPr>
              <a:xfrm>
                <a:off x="278368" y="1196752"/>
                <a:ext cx="8587263" cy="5054070"/>
              </a:xfrm>
              <a:blipFill rotWithShape="0">
                <a:blip r:embed="rId2"/>
                <a:stretch>
                  <a:fillRect l="-355" t="-965" r="-475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电子的经典频率</a:t>
            </a:r>
          </a:p>
        </p:txBody>
      </p:sp>
    </p:spTree>
    <p:extLst>
      <p:ext uri="{BB962C8B-B14F-4D97-AF65-F5344CB8AC3E}">
        <p14:creationId xmlns:p14="http://schemas.microsoft.com/office/powerpoint/2010/main" val="62881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8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zh-CN" dirty="0"/>
                  <a:t>中心力场：力作用线过某点，场（势能）关于某一点对称</a:t>
                </a:r>
              </a:p>
              <a:p>
                <a:pPr marL="82153" indent="0">
                  <a:buNone/>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𝐻</m:t>
                          </m:r>
                        </m:e>
                      </m:acc>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𝑝</m:t>
                              </m:r>
                            </m:e>
                          </m:acc>
                        </m:num>
                        <m:den>
                          <m:r>
                            <a:rPr lang="x-IV_mathan" altLang="zh-CN">
                              <a:latin typeface="Cambria Math" panose="02040503050406030204" pitchFamily="18" charset="0"/>
                            </a:rPr>
                            <m:t>2</m:t>
                          </m:r>
                          <m:r>
                            <a:rPr lang="x-IV_mathan" altLang="zh-CN">
                              <a:latin typeface="Cambria Math" panose="02040503050406030204" pitchFamily="18" charset="0"/>
                            </a:rPr>
                            <m:t>𝑚</m:t>
                          </m:r>
                        </m:den>
                      </m:f>
                      <m:r>
                        <a:rPr lang="x-IV_mathan" altLang="zh-CN">
                          <a:latin typeface="Cambria Math" panose="02040503050406030204" pitchFamily="18" charset="0"/>
                        </a:rPr>
                        <m:t>+</m:t>
                      </m:r>
                      <m:r>
                        <a:rPr lang="x-IV_mathan" altLang="zh-CN">
                          <a:latin typeface="Cambria Math" panose="02040503050406030204" pitchFamily="18" charset="0"/>
                        </a:rPr>
                        <m:t>𝑉</m:t>
                      </m:r>
                      <m:r>
                        <a:rPr lang="x-IV_mathan" altLang="zh-CN">
                          <a:latin typeface="Cambria Math" panose="02040503050406030204" pitchFamily="18" charset="0"/>
                        </a:rPr>
                        <m:t>(</m:t>
                      </m:r>
                      <m:r>
                        <a:rPr lang="x-IV_mathan" altLang="zh-CN">
                          <a:latin typeface="Cambria Math" panose="02040503050406030204" pitchFamily="18" charset="0"/>
                        </a:rPr>
                        <m:t>𝑟</m:t>
                      </m:r>
                      <m:r>
                        <a:rPr lang="x-IV_mathan" altLang="zh-CN">
                          <a:latin typeface="Cambria Math" panose="02040503050406030204" pitchFamily="18" charset="0"/>
                        </a:rPr>
                        <m:t>)</m:t>
                      </m:r>
                    </m:oMath>
                  </m:oMathPara>
                </a14:m>
                <a:endParaRPr lang="x-IV_mathan" altLang="zh-CN" dirty="0"/>
              </a:p>
              <a:p>
                <a:r>
                  <a:rPr lang="zh-CN" altLang="zh-CN" dirty="0"/>
                  <a:t>关于原点对称：</a:t>
                </a:r>
              </a:p>
              <a:p>
                <a:r>
                  <a:rPr lang="zh-CN" altLang="zh-CN" b="1" dirty="0"/>
                  <a:t>球坐标系</a:t>
                </a:r>
                <a:r>
                  <a:rPr lang="en-US" altLang="zh-CN" b="1" dirty="0"/>
                  <a:t> (</a:t>
                </a:r>
                <a14:m>
                  <m:oMath xmlns:m="http://schemas.openxmlformats.org/officeDocument/2006/math">
                    <m:r>
                      <a:rPr lang="zh-CN" altLang="zh-CN" b="1">
                        <a:latin typeface="Cambria Math" panose="02040503050406030204" pitchFamily="18" charset="0"/>
                      </a:rPr>
                      <m:t>𝑟</m:t>
                    </m:r>
                    <m:r>
                      <a:rPr lang="zh-CN" altLang="zh-CN" b="1">
                        <a:latin typeface="Cambria Math" panose="02040503050406030204" pitchFamily="18" charset="0"/>
                      </a:rPr>
                      <m:t>,</m:t>
                    </m:r>
                    <m:r>
                      <a:rPr lang="zh-CN" altLang="zh-CN" b="1">
                        <a:latin typeface="Cambria Math" panose="02040503050406030204" pitchFamily="18" charset="0"/>
                      </a:rPr>
                      <m:t>𝜃</m:t>
                    </m:r>
                    <m:r>
                      <a:rPr lang="zh-CN" altLang="zh-CN" b="1">
                        <a:latin typeface="Cambria Math" panose="02040503050406030204" pitchFamily="18" charset="0"/>
                      </a:rPr>
                      <m:t>,</m:t>
                    </m:r>
                    <m:r>
                      <a:rPr lang="zh-CN" altLang="zh-CN" b="1">
                        <a:latin typeface="Cambria Math" panose="02040503050406030204" pitchFamily="18" charset="0"/>
                      </a:rPr>
                      <m:t>𝜑</m:t>
                    </m:r>
                  </m:oMath>
                </a14:m>
                <a:r>
                  <a:rPr lang="en-US" altLang="zh-CN" b="1" dirty="0"/>
                  <a:t>)</a:t>
                </a:r>
                <a:endParaRPr lang="zh-CN" altLang="zh-CN" b="1"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t="-8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中心力场问题的一般表述</a:t>
            </a:r>
            <a:endParaRPr lang="zh-CN" altLang="en-US" dirty="0"/>
          </a:p>
        </p:txBody>
      </p:sp>
      <p:pic>
        <p:nvPicPr>
          <p:cNvPr id="1026" name="Picture 2" descr="x — rsinOcosq &#10;y == rsinOsinq &#10;z = rcos0 &#10;9 == arctan &#10;— arctan &#10;z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1076" y="3476278"/>
            <a:ext cx="646747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235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1667" name="Rectangle 3"/>
              <p:cNvSpPr>
                <a:spLocks noGrp="1" noChangeArrowheads="1"/>
              </p:cNvSpPr>
              <p:nvPr>
                <p:ph idx="1"/>
              </p:nvPr>
            </p:nvSpPr>
            <p:spPr>
              <a:xfrm>
                <a:off x="456266" y="1254770"/>
                <a:ext cx="8229600" cy="5328592"/>
              </a:xfrm>
            </p:spPr>
            <p:txBody>
              <a:bodyPr/>
              <a:lstStyle/>
              <a:p>
                <a:pPr marL="342900" indent="-342900" algn="just">
                  <a:spcAft>
                    <a:spcPts val="600"/>
                  </a:spcAft>
                </a:pPr>
                <a:r>
                  <a:rPr lang="zh-CN" altLang="en-US" sz="2400" dirty="0">
                    <a:latin typeface="+mn-ea"/>
                  </a:rPr>
                  <a:t>玻尔假定：当电子从一个定态轨道跃迁到另一个时，以电磁波形式放出（吸收）能量</a:t>
                </a:r>
                <a14:m>
                  <m:oMath xmlns:m="http://schemas.openxmlformats.org/officeDocument/2006/math">
                    <m:r>
                      <a:rPr lang="en-US" altLang="zh-CN" sz="2400" i="1" dirty="0" smtClean="0">
                        <a:latin typeface="Cambria Math" panose="02040503050406030204" pitchFamily="18" charset="0"/>
                      </a:rPr>
                      <m:t>h</m:t>
                    </m:r>
                    <m:r>
                      <a:rPr lang="en-US" altLang="zh-CN" sz="2400" b="0" i="1" dirty="0" smtClean="0">
                        <a:latin typeface="Cambria Math" panose="02040503050406030204" pitchFamily="18" charset="0"/>
                      </a:rPr>
                      <m:t>𝜈</m:t>
                    </m:r>
                  </m:oMath>
                </a14:m>
                <a:endParaRPr lang="en-US" altLang="zh-CN" sz="2400" dirty="0">
                  <a:latin typeface="+mn-ea"/>
                </a:endParaRPr>
              </a:p>
              <a:p>
                <a:pPr marL="0" indent="0" algn="just">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h</m:t>
                      </m:r>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sSubSup>
                        <m:sSubSupPr>
                          <m:ctrlPr>
                            <a:rPr lang="en-US" altLang="zh-CN" sz="2400" b="0" i="1" smtClean="0">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up>
                          <m:r>
                            <a:rPr lang="en-US" altLang="zh-CN" sz="2400" b="0" i="1" smtClean="0">
                              <a:solidFill>
                                <a:srgbClr val="C00000"/>
                              </a:solidFill>
                              <a:latin typeface="Cambria Math" panose="02040503050406030204" pitchFamily="18" charset="0"/>
                            </a:rPr>
                            <m:t>′</m:t>
                          </m:r>
                        </m:sup>
                      </m:sSubSup>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oMath>
                  </m:oMathPara>
                </a14:m>
                <a:endParaRPr lang="en-US" altLang="zh-CN" sz="2400" dirty="0">
                  <a:latin typeface="+mn-ea"/>
                </a:endParaRPr>
              </a:p>
              <a:p>
                <a:pPr marL="342900" indent="-342900" algn="just">
                  <a:spcAft>
                    <a:spcPts val="600"/>
                  </a:spcAft>
                </a:pPr>
                <a:r>
                  <a:rPr lang="zh-CN" altLang="en-US" sz="2400" dirty="0">
                    <a:solidFill>
                      <a:srgbClr val="0070C0"/>
                    </a:solidFill>
                    <a:latin typeface="+mn-ea"/>
                  </a:rPr>
                  <a:t>这就是玻尔提出的频率条件，又称辐射条件</a:t>
                </a:r>
                <a:r>
                  <a:rPr lang="zh-CN" altLang="en-US" sz="2400" dirty="0">
                    <a:latin typeface="+mn-ea"/>
                  </a:rPr>
                  <a:t>。玻尔在此把普朗克常数引入了原子领域。定态无实质性运动；实质性运动只发生在定态之间。上式与里德堡方程比较，立刻看出：</a:t>
                </a:r>
                <a:endParaRPr lang="en-US" altLang="zh-CN" sz="2400" dirty="0">
                  <a:latin typeface="+mn-ea"/>
                </a:endParaRPr>
              </a:p>
              <a:p>
                <a:pPr marL="0" indent="0" algn="just">
                  <a:spcAft>
                    <a:spcPts val="600"/>
                  </a:spcAft>
                  <a:buNone/>
                </a:pPr>
                <a14:m>
                  <m:oMathPara xmlns:m="http://schemas.openxmlformats.org/officeDocument/2006/math">
                    <m:oMathParaPr>
                      <m:jc m:val="center"/>
                    </m:oMathParaPr>
                    <m:oMath xmlns:m="http://schemas.openxmlformats.org/officeDocument/2006/math">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𝑅h𝑐</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2</m:t>
                              </m:r>
                            </m:sup>
                          </m:sSup>
                        </m:den>
                      </m:f>
                    </m:oMath>
                  </m:oMathPara>
                </a14:m>
                <a:endParaRPr lang="en-US" altLang="zh-CN" sz="2400" dirty="0">
                  <a:latin typeface="+mn-ea"/>
                </a:endParaRPr>
              </a:p>
              <a:p>
                <a:pPr marL="342900" indent="-342900" algn="just">
                  <a:spcAft>
                    <a:spcPts val="600"/>
                  </a:spcAft>
                </a:pPr>
                <a:r>
                  <a:rPr lang="zh-CN" altLang="en-US" sz="2400" dirty="0">
                    <a:latin typeface="+mn-ea"/>
                  </a:rPr>
                  <a:t>由此形式，里德堡公式就得到了解释：它代表电子从定态</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oMath>
                </a14:m>
                <a:r>
                  <a:rPr lang="zh-CN" altLang="en-US" sz="2400" dirty="0">
                    <a:latin typeface="+mn-ea"/>
                  </a:rPr>
                  <a:t>（能量为</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err="1">
                        <a:latin typeface="Cambria Math" panose="02040503050406030204" pitchFamily="18" charset="0"/>
                      </a:rPr>
                      <m:t>𝑛</m:t>
                    </m:r>
                  </m:oMath>
                </a14:m>
                <a:r>
                  <a:rPr lang="en-US" altLang="zh-CN" sz="2400" baseline="-25000" dirty="0">
                    <a:latin typeface="+mn-ea"/>
                  </a:rPr>
                  <a:t>’</a:t>
                </a:r>
                <a:r>
                  <a:rPr lang="zh-CN" altLang="en-US" sz="2400" dirty="0">
                    <a:latin typeface="+mn-ea"/>
                  </a:rPr>
                  <a:t>）跃迁到</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latin typeface="+mn-ea"/>
                  </a:rPr>
                  <a:t>（能量为</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err="1">
                        <a:latin typeface="Cambria Math" panose="02040503050406030204" pitchFamily="18" charset="0"/>
                      </a:rPr>
                      <m:t>𝑛</m:t>
                    </m:r>
                  </m:oMath>
                </a14:m>
                <a:r>
                  <a:rPr lang="zh-CN" altLang="en-US" sz="2400" dirty="0">
                    <a:latin typeface="+mn-ea"/>
                  </a:rPr>
                  <a:t>）时释放的能量，相应的波长为</a:t>
                </a:r>
                <a14:m>
                  <m:oMath xmlns:m="http://schemas.openxmlformats.org/officeDocument/2006/math">
                    <m:r>
                      <a:rPr lang="en-US" altLang="zh-CN" sz="2400" i="1" dirty="0" smtClean="0">
                        <a:latin typeface="Cambria Math" panose="02040503050406030204" pitchFamily="18" charset="0"/>
                      </a:rPr>
                      <m:t>𝜆</m:t>
                    </m:r>
                  </m:oMath>
                </a14:m>
                <a:r>
                  <a:rPr lang="zh-CN" altLang="en-US" sz="2400" dirty="0">
                    <a:latin typeface="+mn-ea"/>
                  </a:rPr>
                  <a:t>，频率为</a:t>
                </a:r>
                <a14:m>
                  <m:oMath xmlns:m="http://schemas.openxmlformats.org/officeDocument/2006/math">
                    <m:r>
                      <a:rPr lang="en-US" altLang="zh-CN" sz="2400" i="1" dirty="0" smtClean="0">
                        <a:latin typeface="Cambria Math" panose="02040503050406030204" pitchFamily="18" charset="0"/>
                      </a:rPr>
                      <m:t>𝜈</m:t>
                    </m:r>
                  </m:oMath>
                </a14:m>
                <a:r>
                  <a:rPr lang="zh-CN" altLang="en-US" sz="2400" dirty="0">
                    <a:latin typeface="+mn-ea"/>
                  </a:rPr>
                  <a:t>。</a:t>
                </a:r>
              </a:p>
              <a:p>
                <a:pPr marL="0" indent="0" algn="just">
                  <a:spcAft>
                    <a:spcPts val="600"/>
                  </a:spcAft>
                  <a:buNone/>
                </a:pPr>
                <a:endParaRPr lang="zh-CN" altLang="en-US" sz="2400" dirty="0">
                  <a:latin typeface="+mn-ea"/>
                </a:endParaRPr>
              </a:p>
              <a:p>
                <a:pPr marL="342900" indent="-342900" algn="just">
                  <a:spcAft>
                    <a:spcPts val="600"/>
                  </a:spcAft>
                </a:pPr>
                <a:endParaRPr lang="zh-CN" altLang="en-US" sz="2400" dirty="0">
                  <a:latin typeface="+mn-ea"/>
                </a:endParaRPr>
              </a:p>
            </p:txBody>
          </p:sp>
        </mc:Choice>
        <mc:Fallback xmlns="">
          <p:sp>
            <p:nvSpPr>
              <p:cNvPr id="241667" name="Rectangle 3"/>
              <p:cNvSpPr>
                <a:spLocks noGrp="1" noRot="1" noChangeAspect="1" noMove="1" noResize="1" noEditPoints="1" noAdjustHandles="1" noChangeArrowheads="1" noChangeShapeType="1" noTextEdit="1"/>
              </p:cNvSpPr>
              <p:nvPr>
                <p:ph idx="1"/>
              </p:nvPr>
            </p:nvSpPr>
            <p:spPr>
              <a:xfrm>
                <a:off x="456266" y="1254770"/>
                <a:ext cx="8229600" cy="5328592"/>
              </a:xfrm>
              <a:blipFill rotWithShape="0">
                <a:blip r:embed="rId3"/>
                <a:stretch>
                  <a:fillRect l="-370" t="-915" r="-1111"/>
                </a:stretch>
              </a:blipFill>
            </p:spPr>
            <p:txBody>
              <a:bodyPr/>
              <a:lstStyle/>
              <a:p>
                <a:r>
                  <a:rPr lang="zh-CN" altLang="en-US">
                    <a:noFill/>
                  </a:rPr>
                  <a:t> </a:t>
                </a:r>
              </a:p>
            </p:txBody>
          </p:sp>
        </mc:Fallback>
      </mc:AlternateContent>
      <p:sp>
        <p:nvSpPr>
          <p:cNvPr id="2" name="标题 1"/>
          <p:cNvSpPr>
            <a:spLocks noGrp="1"/>
          </p:cNvSpPr>
          <p:nvPr>
            <p:ph type="title"/>
          </p:nvPr>
        </p:nvSpPr>
        <p:spPr>
          <a:xfrm>
            <a:off x="457200" y="260648"/>
            <a:ext cx="8229600" cy="994122"/>
          </a:xfrm>
        </p:spPr>
        <p:txBody>
          <a:bodyPr>
            <a:normAutofit/>
          </a:bodyPr>
          <a:lstStyle/>
          <a:p>
            <a:r>
              <a:rPr lang="en-US" altLang="zh-CN" sz="2800" dirty="0">
                <a:latin typeface="+mn-ea"/>
              </a:rPr>
              <a:t>Bohr</a:t>
            </a:r>
            <a:r>
              <a:rPr lang="zh-CN" altLang="en-US" sz="2800" dirty="0">
                <a:latin typeface="+mn-ea"/>
              </a:rPr>
              <a:t>的氢原子理论</a:t>
            </a:r>
            <a:r>
              <a:rPr lang="en-US" altLang="zh-CN" sz="2800" dirty="0">
                <a:latin typeface="+mn-ea"/>
              </a:rPr>
              <a:t>——</a:t>
            </a:r>
            <a:r>
              <a:rPr lang="zh-CN" altLang="en-US" sz="2800" dirty="0"/>
              <a:t>频率条件</a:t>
            </a:r>
          </a:p>
        </p:txBody>
      </p:sp>
    </p:spTree>
    <p:extLst>
      <p:ext uri="{BB962C8B-B14F-4D97-AF65-F5344CB8AC3E}">
        <p14:creationId xmlns:p14="http://schemas.microsoft.com/office/powerpoint/2010/main" val="32485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6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16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16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16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011" name="Rectangle 4"/>
              <p:cNvSpPr>
                <a:spLocks noChangeArrowheads="1"/>
              </p:cNvSpPr>
              <p:nvPr/>
            </p:nvSpPr>
            <p:spPr bwMode="auto">
              <a:xfrm>
                <a:off x="539552" y="1844824"/>
                <a:ext cx="8039100" cy="23208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Aft>
                    <a:spcPts val="1200"/>
                  </a:spcAft>
                </a:pPr>
                <a:r>
                  <a:rPr lang="zh-CN" altLang="en-US" dirty="0">
                    <a:latin typeface="+mn-ea"/>
                    <a:ea typeface="+mn-ea"/>
                  </a:rPr>
                  <a:t>定态</a:t>
                </a:r>
                <a14:m>
                  <m:oMath xmlns:m="http://schemas.openxmlformats.org/officeDocument/2006/math">
                    <m:r>
                      <a:rPr lang="en-US" altLang="zh-CN" i="1" dirty="0" smtClean="0">
                        <a:latin typeface="Cambria Math" panose="02040503050406030204" pitchFamily="18" charset="0"/>
                        <a:ea typeface="+mn-ea"/>
                      </a:rPr>
                      <m:t>𝑛</m:t>
                    </m:r>
                  </m:oMath>
                </a14:m>
                <a:r>
                  <a:rPr lang="zh-CN" altLang="en-US" dirty="0">
                    <a:latin typeface="+mn-ea"/>
                    <a:ea typeface="+mn-ea"/>
                  </a:rPr>
                  <a:t>相应的电子轨道半径为</a:t>
                </a:r>
                <a:endParaRPr lang="en-US" altLang="zh-CN" dirty="0">
                  <a:latin typeface="+mn-ea"/>
                  <a:ea typeface="+mn-ea"/>
                </a:endParaRPr>
              </a:p>
              <a:p>
                <a:pPr algn="just" eaLnBrk="1" hangingPunct="1">
                  <a:spcAft>
                    <a:spcPts val="1200"/>
                  </a:spcAft>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ea typeface="+mn-ea"/>
                            </a:rPr>
                          </m:ctrlPr>
                        </m:sSubPr>
                        <m:e>
                          <m:r>
                            <a:rPr lang="en-US" altLang="zh-CN" b="0" i="1" smtClean="0">
                              <a:solidFill>
                                <a:srgbClr val="C00000"/>
                              </a:solidFill>
                              <a:latin typeface="Cambria Math" panose="02040503050406030204" pitchFamily="18" charset="0"/>
                              <a:ea typeface="+mn-ea"/>
                            </a:rPr>
                            <m:t>𝑟</m:t>
                          </m:r>
                        </m:e>
                        <m:sub>
                          <m:r>
                            <a:rPr lang="en-US" altLang="zh-CN" b="0" i="1" smtClean="0">
                              <a:solidFill>
                                <a:srgbClr val="C00000"/>
                              </a:solidFill>
                              <a:latin typeface="Cambria Math" panose="02040503050406030204" pitchFamily="18" charset="0"/>
                              <a:ea typeface="+mn-ea"/>
                            </a:rPr>
                            <m:t>𝑛</m:t>
                          </m:r>
                        </m:sub>
                      </m:sSub>
                      <m:r>
                        <a:rPr lang="en-US" altLang="zh-CN" b="0" i="1" smtClean="0">
                          <a:solidFill>
                            <a:srgbClr val="C00000"/>
                          </a:solidFill>
                          <a:latin typeface="Cambria Math" panose="02040503050406030204" pitchFamily="18" charset="0"/>
                          <a:ea typeface="+mn-ea"/>
                        </a:rPr>
                        <m:t>=</m:t>
                      </m:r>
                      <m:f>
                        <m:fPr>
                          <m:ctrlPr>
                            <a:rPr lang="en-US" altLang="zh-CN" i="1" smtClean="0">
                              <a:solidFill>
                                <a:srgbClr val="C00000"/>
                              </a:solidFill>
                              <a:latin typeface="Cambria Math" panose="02040503050406030204" pitchFamily="18" charset="0"/>
                              <a:ea typeface="+mn-ea"/>
                            </a:rPr>
                          </m:ctrlPr>
                        </m:fPr>
                        <m:num>
                          <m:r>
                            <a:rPr lang="en-US" altLang="zh-CN" b="0" i="1" smtClean="0">
                              <a:solidFill>
                                <a:srgbClr val="C00000"/>
                              </a:solidFill>
                              <a:latin typeface="Cambria Math" panose="02040503050406030204" pitchFamily="18" charset="0"/>
                              <a:ea typeface="+mn-ea"/>
                            </a:rPr>
                            <m:t>1</m:t>
                          </m:r>
                        </m:num>
                        <m:den>
                          <m:r>
                            <a:rPr lang="en-US" altLang="zh-CN" b="0" i="1" smtClean="0">
                              <a:solidFill>
                                <a:srgbClr val="C00000"/>
                              </a:solidFill>
                              <a:latin typeface="Cambria Math" panose="02040503050406030204" pitchFamily="18" charset="0"/>
                              <a:ea typeface="+mn-ea"/>
                            </a:rPr>
                            <m:t>4</m:t>
                          </m:r>
                          <m:r>
                            <a:rPr lang="en-US" altLang="zh-CN" b="0" i="1" smtClean="0">
                              <a:solidFill>
                                <a:srgbClr val="C00000"/>
                              </a:solidFill>
                              <a:latin typeface="Cambria Math" panose="02040503050406030204" pitchFamily="18" charset="0"/>
                              <a:ea typeface="+mn-ea"/>
                            </a:rPr>
                            <m:t>𝜋</m:t>
                          </m:r>
                          <m:sSub>
                            <m:sSubPr>
                              <m:ctrlPr>
                                <a:rPr lang="en-US" altLang="zh-CN" i="1" smtClean="0">
                                  <a:solidFill>
                                    <a:srgbClr val="C00000"/>
                                  </a:solidFill>
                                  <a:latin typeface="Cambria Math" panose="02040503050406030204" pitchFamily="18" charset="0"/>
                                  <a:ea typeface="+mn-ea"/>
                                </a:rPr>
                              </m:ctrlPr>
                            </m:sSubPr>
                            <m:e>
                              <m:r>
                                <a:rPr lang="en-US" altLang="zh-CN" b="0" i="1" smtClean="0">
                                  <a:solidFill>
                                    <a:srgbClr val="C00000"/>
                                  </a:solidFill>
                                  <a:latin typeface="Cambria Math" panose="02040503050406030204" pitchFamily="18" charset="0"/>
                                  <a:ea typeface="+mn-ea"/>
                                </a:rPr>
                                <m:t>𝜀</m:t>
                              </m:r>
                            </m:e>
                            <m:sub>
                              <m:r>
                                <a:rPr lang="en-US" altLang="zh-CN" b="0" i="1" smtClean="0">
                                  <a:solidFill>
                                    <a:srgbClr val="C00000"/>
                                  </a:solidFill>
                                  <a:latin typeface="Cambria Math" panose="02040503050406030204" pitchFamily="18" charset="0"/>
                                  <a:ea typeface="+mn-ea"/>
                                </a:rPr>
                                <m:t>0</m:t>
                              </m:r>
                            </m:sub>
                          </m:sSub>
                        </m:den>
                      </m:f>
                      <m:f>
                        <m:fPr>
                          <m:ctrlPr>
                            <a:rPr lang="en-US" altLang="zh-CN" i="1" smtClean="0">
                              <a:solidFill>
                                <a:srgbClr val="C00000"/>
                              </a:solidFill>
                              <a:latin typeface="Cambria Math" panose="02040503050406030204" pitchFamily="18" charset="0"/>
                              <a:ea typeface="+mn-ea"/>
                            </a:rPr>
                          </m:ctrlPr>
                        </m:fPr>
                        <m:num>
                          <m:sSup>
                            <m:sSupPr>
                              <m:ctrlPr>
                                <a:rPr lang="en-US" altLang="zh-CN" i="1" smtClean="0">
                                  <a:solidFill>
                                    <a:srgbClr val="C00000"/>
                                  </a:solidFill>
                                  <a:latin typeface="Cambria Math" panose="02040503050406030204" pitchFamily="18" charset="0"/>
                                  <a:ea typeface="+mn-ea"/>
                                </a:rPr>
                              </m:ctrlPr>
                            </m:sSupPr>
                            <m:e>
                              <m:r>
                                <a:rPr lang="en-US" altLang="zh-CN" b="0" i="1" smtClean="0">
                                  <a:solidFill>
                                    <a:srgbClr val="C00000"/>
                                  </a:solidFill>
                                  <a:latin typeface="Cambria Math" panose="02040503050406030204" pitchFamily="18" charset="0"/>
                                  <a:ea typeface="+mn-ea"/>
                                </a:rPr>
                                <m:t>𝑒</m:t>
                              </m:r>
                            </m:e>
                            <m:sup>
                              <m:r>
                                <a:rPr lang="en-US" altLang="zh-CN" b="0" i="1" smtClean="0">
                                  <a:solidFill>
                                    <a:srgbClr val="C00000"/>
                                  </a:solidFill>
                                  <a:latin typeface="Cambria Math" panose="02040503050406030204" pitchFamily="18" charset="0"/>
                                  <a:ea typeface="+mn-ea"/>
                                </a:rPr>
                                <m:t>2</m:t>
                              </m:r>
                            </m:sup>
                          </m:sSup>
                        </m:num>
                        <m:den>
                          <m:r>
                            <a:rPr lang="en-US" altLang="zh-CN" b="0" i="1" smtClean="0">
                              <a:solidFill>
                                <a:srgbClr val="C00000"/>
                              </a:solidFill>
                              <a:latin typeface="Cambria Math" panose="02040503050406030204" pitchFamily="18" charset="0"/>
                              <a:ea typeface="+mn-ea"/>
                            </a:rPr>
                            <m:t>2</m:t>
                          </m:r>
                          <m:r>
                            <a:rPr lang="en-US" altLang="zh-CN" b="0" i="1" smtClean="0">
                              <a:solidFill>
                                <a:srgbClr val="C00000"/>
                              </a:solidFill>
                              <a:latin typeface="Cambria Math" panose="02040503050406030204" pitchFamily="18" charset="0"/>
                              <a:ea typeface="+mn-ea"/>
                            </a:rPr>
                            <m:t>𝑅h𝑐</m:t>
                          </m:r>
                        </m:den>
                      </m:f>
                      <m:sSup>
                        <m:sSupPr>
                          <m:ctrlPr>
                            <a:rPr lang="en-US" altLang="zh-CN" i="1" smtClean="0">
                              <a:solidFill>
                                <a:srgbClr val="C00000"/>
                              </a:solidFill>
                              <a:latin typeface="Cambria Math" panose="02040503050406030204" pitchFamily="18" charset="0"/>
                              <a:ea typeface="+mn-ea"/>
                            </a:rPr>
                          </m:ctrlPr>
                        </m:sSupPr>
                        <m:e>
                          <m:r>
                            <a:rPr lang="en-US" altLang="zh-CN" b="0" i="1" smtClean="0">
                              <a:solidFill>
                                <a:srgbClr val="C00000"/>
                              </a:solidFill>
                              <a:latin typeface="Cambria Math" panose="02040503050406030204" pitchFamily="18" charset="0"/>
                              <a:ea typeface="+mn-ea"/>
                            </a:rPr>
                            <m:t>𝑛</m:t>
                          </m:r>
                        </m:e>
                        <m:sup>
                          <m:r>
                            <a:rPr lang="en-US" altLang="zh-CN" b="0" i="1" smtClean="0">
                              <a:solidFill>
                                <a:srgbClr val="C00000"/>
                              </a:solidFill>
                              <a:latin typeface="Cambria Math" panose="02040503050406030204" pitchFamily="18" charset="0"/>
                              <a:ea typeface="+mn-ea"/>
                            </a:rPr>
                            <m:t>2</m:t>
                          </m:r>
                        </m:sup>
                      </m:sSup>
                    </m:oMath>
                  </m:oMathPara>
                </a14:m>
                <a:endParaRPr lang="en-US" altLang="zh-CN" i="1" dirty="0">
                  <a:latin typeface="+mn-ea"/>
                  <a:ea typeface="+mn-ea"/>
                </a:endParaRPr>
              </a:p>
              <a:p>
                <a:pPr algn="just" eaLnBrk="1" hangingPunct="1">
                  <a:spcAft>
                    <a:spcPts val="1200"/>
                  </a:spcAft>
                </a:pPr>
                <a14:m>
                  <m:oMath xmlns:m="http://schemas.openxmlformats.org/officeDocument/2006/math">
                    <m:r>
                      <a:rPr lang="en-US" altLang="zh-CN" i="1" dirty="0" smtClean="0">
                        <a:latin typeface="Cambria Math" panose="02040503050406030204" pitchFamily="18" charset="0"/>
                        <a:ea typeface="+mn-ea"/>
                      </a:rPr>
                      <m:t>𝑛</m:t>
                    </m:r>
                  </m:oMath>
                </a14:m>
                <a:r>
                  <a:rPr lang="zh-CN" altLang="en-US" dirty="0">
                    <a:latin typeface="+mn-ea"/>
                    <a:ea typeface="+mn-ea"/>
                  </a:rPr>
                  <a:t>只能取正整数，轨道是分立的。但因为</a:t>
                </a:r>
                <a14:m>
                  <m:oMath xmlns:m="http://schemas.openxmlformats.org/officeDocument/2006/math">
                    <m:r>
                      <a:rPr lang="en-US" altLang="zh-CN" i="1" dirty="0" smtClean="0">
                        <a:latin typeface="Cambria Math" panose="02040503050406030204" pitchFamily="18" charset="0"/>
                        <a:ea typeface="+mn-ea"/>
                      </a:rPr>
                      <m:t>𝑟</m:t>
                    </m:r>
                    <m:r>
                      <a:rPr lang="en-US" altLang="zh-CN" i="1" baseline="-30000" dirty="0" err="1">
                        <a:latin typeface="Cambria Math" panose="02040503050406030204" pitchFamily="18" charset="0"/>
                        <a:ea typeface="+mn-ea"/>
                      </a:rPr>
                      <m:t>𝑛</m:t>
                    </m:r>
                  </m:oMath>
                </a14:m>
                <a:r>
                  <a:rPr lang="zh-CN" altLang="en-US" dirty="0">
                    <a:latin typeface="+mn-ea"/>
                    <a:ea typeface="+mn-ea"/>
                  </a:rPr>
                  <a:t>无法从实验中确定，</a:t>
                </a:r>
                <a14:m>
                  <m:oMath xmlns:m="http://schemas.openxmlformats.org/officeDocument/2006/math">
                    <m:r>
                      <a:rPr lang="en-US" altLang="zh-CN" i="1" dirty="0" smtClean="0">
                        <a:latin typeface="Cambria Math" panose="02040503050406030204" pitchFamily="18" charset="0"/>
                        <a:ea typeface="+mn-ea"/>
                      </a:rPr>
                      <m:t>𝑅</m:t>
                    </m:r>
                  </m:oMath>
                </a14:m>
                <a:r>
                  <a:rPr lang="zh-CN" altLang="en-US" dirty="0">
                    <a:latin typeface="+mn-ea"/>
                    <a:ea typeface="+mn-ea"/>
                  </a:rPr>
                  <a:t>仍旧是一个经验常数。</a:t>
                </a:r>
              </a:p>
            </p:txBody>
          </p:sp>
        </mc:Choice>
        <mc:Fallback xmlns="">
          <p:sp>
            <p:nvSpPr>
              <p:cNvPr id="43011" name="Rectangle 4"/>
              <p:cNvSpPr>
                <a:spLocks noRot="1" noChangeAspect="1" noMove="1" noResize="1" noEditPoints="1" noAdjustHandles="1" noChangeArrowheads="1" noChangeShapeType="1" noTextEdit="1"/>
              </p:cNvSpPr>
              <p:nvPr/>
            </p:nvSpPr>
            <p:spPr bwMode="auto">
              <a:xfrm>
                <a:off x="539552" y="1844824"/>
                <a:ext cx="8039100" cy="2320828"/>
              </a:xfrm>
              <a:prstGeom prst="rect">
                <a:avLst/>
              </a:prstGeom>
              <a:blipFill rotWithShape="0">
                <a:blip r:embed="rId2"/>
                <a:stretch>
                  <a:fillRect l="-1214" t="-2895" r="-1214" b="-44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499682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lstStyle/>
              <a:p>
                <a:pPr marL="0">
                  <a:spcAft>
                    <a:spcPts val="600"/>
                  </a:spcAft>
                </a:pPr>
                <a:r>
                  <a:rPr lang="zh-CN" altLang="en-US" sz="2400" dirty="0">
                    <a:solidFill>
                      <a:srgbClr val="0070C0"/>
                    </a:solidFill>
                  </a:rPr>
                  <a:t>玻尔依照对应原理的想法推出量子化条件</a:t>
                </a:r>
                <a:r>
                  <a:rPr lang="en-US" altLang="zh-CN" sz="2400" dirty="0">
                    <a:solidFill>
                      <a:srgbClr val="0070C0"/>
                    </a:solidFill>
                  </a:rPr>
                  <a:t>: </a:t>
                </a:r>
                <a:r>
                  <a:rPr lang="zh-CN" altLang="en-US" sz="2400" dirty="0"/>
                  <a:t>在原子范畴内的现象与宏观范围内的现象可以各自遵循本范围内的规律，但当把微观范围内的规律延伸到经典范围时，则它所得到的数值结果应该与经典规律所得到的相一致。这就是对应原理主要内容之一。</a:t>
                </a:r>
                <a:endParaRPr lang="en-US" altLang="zh-CN" sz="2400" dirty="0"/>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𝑅𝑐</m:t>
                      </m:r>
                      <m:d>
                        <m:dPr>
                          <m:ctrlPr>
                            <a:rPr lang="en-US" altLang="zh-CN" sz="2400" b="0" i="1" dirty="0" smtClean="0">
                              <a:solidFill>
                                <a:srgbClr val="C00000"/>
                              </a:solidFill>
                              <a:latin typeface="Cambria Math" panose="02040503050406030204" pitchFamily="18" charset="0"/>
                            </a:rPr>
                          </m:ctrlPr>
                        </m:dPr>
                        <m:e>
                          <m:f>
                            <m:fPr>
                              <m:ctrlPr>
                                <a:rPr lang="en-US" altLang="zh-CN" sz="2400" b="0" i="1" dirty="0" smtClean="0">
                                  <a:solidFill>
                                    <a:srgbClr val="C00000"/>
                                  </a:solidFill>
                                  <a:latin typeface="Cambria Math" panose="02040503050406030204" pitchFamily="18" charset="0"/>
                                </a:rPr>
                              </m:ctrlPr>
                            </m:fPr>
                            <m:num>
                              <m:r>
                                <a:rPr lang="en-US" altLang="zh-CN" sz="2400" b="0" i="1" dirty="0" smtClean="0">
                                  <a:solidFill>
                                    <a:srgbClr val="C00000"/>
                                  </a:solidFill>
                                  <a:latin typeface="Cambria Math" panose="02040503050406030204" pitchFamily="18" charset="0"/>
                                </a:rPr>
                                <m:t>1</m:t>
                              </m:r>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r>
                            <a:rPr lang="en-US" altLang="zh-CN" sz="2400" b="0" i="1" dirty="0" smtClean="0">
                              <a:solidFill>
                                <a:srgbClr val="C00000"/>
                              </a:solidFill>
                              <a:latin typeface="Cambria Math" panose="02040503050406030204" pitchFamily="18" charset="0"/>
                            </a:rPr>
                            <m:t>−</m:t>
                          </m:r>
                          <m:f>
                            <m:fPr>
                              <m:ctrlPr>
                                <a:rPr lang="en-US" altLang="zh-CN" sz="2400" b="0" i="1" dirty="0" smtClean="0">
                                  <a:solidFill>
                                    <a:srgbClr val="C00000"/>
                                  </a:solidFill>
                                  <a:latin typeface="Cambria Math" panose="02040503050406030204" pitchFamily="18" charset="0"/>
                                </a:rPr>
                              </m:ctrlPr>
                            </m:fPr>
                            <m:num>
                              <m:r>
                                <a:rPr lang="en-US" altLang="zh-CN" sz="2400" b="0" i="1" dirty="0" smtClean="0">
                                  <a:solidFill>
                                    <a:srgbClr val="C00000"/>
                                  </a:solidFill>
                                  <a:latin typeface="Cambria Math" panose="02040503050406030204" pitchFamily="18" charset="0"/>
                                </a:rPr>
                                <m:t>1</m:t>
                              </m:r>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e>
                      </m:d>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𝑅𝑐</m:t>
                      </m:r>
                      <m:f>
                        <m:fPr>
                          <m:ctrlPr>
                            <a:rPr lang="en-US" altLang="zh-CN" sz="2400" b="0" i="1" dirty="0" smtClean="0">
                              <a:solidFill>
                                <a:srgbClr val="C00000"/>
                              </a:solidFill>
                              <a:latin typeface="Cambria Math" panose="02040503050406030204" pitchFamily="18" charset="0"/>
                            </a:rPr>
                          </m:ctrlPr>
                        </m:fPr>
                        <m:num>
                          <m:d>
                            <m:dPr>
                              <m:ctrlPr>
                                <a:rPr lang="en-US" altLang="zh-CN" sz="2400" b="0" i="1" dirty="0" smtClean="0">
                                  <a:solidFill>
                                    <a:srgbClr val="C00000"/>
                                  </a:solidFill>
                                  <a:latin typeface="Cambria Math" panose="02040503050406030204" pitchFamily="18" charset="0"/>
                                </a:rPr>
                              </m:ctrlPr>
                            </m:dPr>
                            <m:e>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m:t>
                                  </m:r>
                                </m:sup>
                              </m:sSup>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𝑛</m:t>
                              </m:r>
                            </m:e>
                          </m:d>
                          <m:d>
                            <m:dPr>
                              <m:ctrlPr>
                                <a:rPr lang="en-US" altLang="zh-CN" sz="2400" b="0" i="1" dirty="0" smtClean="0">
                                  <a:solidFill>
                                    <a:srgbClr val="C00000"/>
                                  </a:solidFill>
                                  <a:latin typeface="Cambria Math" panose="02040503050406030204" pitchFamily="18" charset="0"/>
                                </a:rPr>
                              </m:ctrlPr>
                            </m:dPr>
                            <m:e>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m:t>
                                  </m:r>
                                </m:sup>
                              </m:sSup>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𝑛</m:t>
                              </m:r>
                            </m:e>
                          </m:d>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oMath>
                  </m:oMathPara>
                </a14:m>
                <a:endParaRPr lang="zh-CN" altLang="en-US" sz="2400" dirty="0">
                  <a:solidFill>
                    <a:srgbClr val="C00000"/>
                  </a:solidFill>
                </a:endParaRPr>
              </a:p>
              <a:p>
                <a:pPr marL="0">
                  <a:spcAft>
                    <a:spcPts val="600"/>
                  </a:spcAft>
                </a:pPr>
                <a:r>
                  <a:rPr lang="zh-CN" altLang="en-US" sz="2400" dirty="0"/>
                  <a:t>当</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很大时，两个相邻</a:t>
                </a:r>
                <a:r>
                  <a:rPr lang="en-US" altLang="zh-CN" sz="2400" dirty="0"/>
                  <a:t>n</a:t>
                </a:r>
                <a:r>
                  <a:rPr lang="zh-CN" altLang="en-US" sz="2400" dirty="0"/>
                  <a:t>之间的跃迁</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=1</m:t>
                    </m:r>
                  </m:oMath>
                </a14:m>
                <a:r>
                  <a:rPr lang="zh-CN" altLang="en-US" sz="2400" dirty="0"/>
                  <a:t>，则频率为</a:t>
                </a:r>
                <a:endParaRPr lang="en-US" altLang="zh-CN" sz="2400" dirty="0"/>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𝑅𝑐</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𝑛</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4</m:t>
                              </m:r>
                            </m:sup>
                          </m:sSup>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𝑅𝑐</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3</m:t>
                              </m:r>
                            </m:sup>
                          </m:sSup>
                        </m:den>
                      </m:f>
                    </m:oMath>
                  </m:oMathPara>
                </a14:m>
                <a:endParaRPr lang="zh-CN" altLang="en-US" sz="2400" dirty="0"/>
              </a:p>
              <a:p>
                <a:pPr marL="0">
                  <a:spcAft>
                    <a:spcPts val="600"/>
                  </a:spcAft>
                </a:pPr>
                <a:endParaRPr lang="zh-CN" altLang="en-US" sz="24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rotWithShape="0">
                <a:blip r:embed="rId2"/>
                <a:stretch>
                  <a:fillRect l="-1111" t="-2022" r="-593"/>
                </a:stretch>
              </a:blipFill>
            </p:spPr>
            <p:txBody>
              <a:bodyPr/>
              <a:lstStyle/>
              <a:p>
                <a:r>
                  <a:rPr lang="zh-CN" altLang="en-US">
                    <a:noFill/>
                  </a:rPr>
                  <a:t> </a:t>
                </a:r>
              </a:p>
            </p:txBody>
          </p:sp>
        </mc:Fallback>
      </mc:AlternateContent>
      <p:sp>
        <p:nvSpPr>
          <p:cNvPr id="4" name="标题 3"/>
          <p:cNvSpPr>
            <a:spLocks noGrp="1"/>
          </p:cNvSpPr>
          <p:nvPr>
            <p:ph type="title"/>
          </p:nvPr>
        </p:nvSpPr>
        <p:spPr/>
        <p:txBody>
          <a:bodyPr>
            <a:normAutofit/>
          </a:bodyPr>
          <a:lstStyle/>
          <a:p>
            <a:r>
              <a:rPr lang="en-US" altLang="zh-CN" sz="2800" dirty="0">
                <a:latin typeface="+mn-ea"/>
              </a:rPr>
              <a:t>Bohr</a:t>
            </a:r>
            <a:r>
              <a:rPr lang="zh-CN" altLang="en-US" sz="2800" dirty="0">
                <a:latin typeface="+mn-ea"/>
              </a:rPr>
              <a:t>的氢原子理论</a:t>
            </a:r>
            <a:r>
              <a:rPr lang="en-US" altLang="zh-CN" sz="2800" dirty="0">
                <a:latin typeface="+mn-ea"/>
              </a:rPr>
              <a:t>——</a:t>
            </a:r>
            <a:r>
              <a:rPr lang="zh-CN" altLang="en-US" sz="2800" dirty="0">
                <a:latin typeface="+mn-ea"/>
              </a:rPr>
              <a:t>角动量量子化（对应原理）</a:t>
            </a:r>
            <a:endParaRPr lang="zh-CN" altLang="en-US" sz="2800" dirty="0"/>
          </a:p>
        </p:txBody>
      </p:sp>
    </p:spTree>
    <p:extLst>
      <p:ext uri="{BB962C8B-B14F-4D97-AF65-F5344CB8AC3E}">
        <p14:creationId xmlns:p14="http://schemas.microsoft.com/office/powerpoint/2010/main" val="3695182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4480" y="1288301"/>
                <a:ext cx="8229600" cy="4525962"/>
              </a:xfrm>
            </p:spPr>
            <p:txBody>
              <a:bodyPr/>
              <a:lstStyle/>
              <a:p>
                <a:pPr>
                  <a:spcAft>
                    <a:spcPts val="600"/>
                  </a:spcAft>
                </a:pPr>
                <a:r>
                  <a:rPr lang="zh-CN" altLang="en-US" sz="2000" dirty="0"/>
                  <a:t>量子化频率</a:t>
                </a:r>
                <a:r>
                  <a:rPr lang="en-US" altLang="zh-CN" sz="2000" dirty="0"/>
                  <a:t>=</a:t>
                </a:r>
                <a:r>
                  <a:rPr lang="zh-CN" altLang="en-US" sz="2000" dirty="0"/>
                  <a:t>经典频率</a:t>
                </a:r>
                <a:endParaRPr lang="en-US" altLang="zh-CN" sz="2000" dirty="0"/>
              </a:p>
              <a:p>
                <a:pPr marL="82153" indent="0">
                  <a:spcAft>
                    <a:spcPts val="600"/>
                  </a:spcAft>
                  <a:buNone/>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𝑅𝑐</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3</m:t>
                              </m:r>
                            </m:sup>
                          </m:sSup>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𝑒</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𝜀</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𝑚</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3</m:t>
                                  </m:r>
                                </m:sup>
                              </m:sSup>
                            </m:den>
                          </m:f>
                        </m:e>
                      </m:rad>
                    </m:oMath>
                  </m:oMathPara>
                </a14:m>
                <a:endParaRPr lang="en-US" altLang="zh-CN" sz="2000" dirty="0"/>
              </a:p>
              <a:p>
                <a:pPr>
                  <a:spcAft>
                    <a:spcPts val="600"/>
                  </a:spcAft>
                </a:pPr>
                <a:r>
                  <a:rPr lang="zh-CN" altLang="en-US" sz="2000" dirty="0"/>
                  <a:t>半径</a:t>
                </a:r>
                <a:endParaRPr lang="en-US" altLang="zh-CN" sz="2000" dirty="0"/>
              </a:p>
              <a:p>
                <a:pPr marL="82153" indent="0">
                  <a:spcAft>
                    <a:spcPts val="600"/>
                  </a:spcAft>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ad>
                        <m:radPr>
                          <m:ctrlPr>
                            <a:rPr lang="en-US" altLang="zh-CN" sz="2000" b="0" i="1" smtClean="0">
                              <a:latin typeface="Cambria Math" panose="02040503050406030204" pitchFamily="18" charset="0"/>
                            </a:rPr>
                          </m:ctrlPr>
                        </m:radPr>
                        <m:deg>
                          <m:r>
                            <m:rPr>
                              <m:brk m:alnAt="7"/>
                            </m:rPr>
                            <a:rPr lang="en-US" altLang="zh-CN" sz="2000" b="0" i="1" smtClean="0">
                              <a:latin typeface="Cambria Math" panose="02040503050406030204" pitchFamily="18" charset="0"/>
                            </a:rPr>
                            <m:t>3</m:t>
                          </m: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𝜀</m:t>
                                  </m:r>
                                </m:e>
                                <m:sub>
                                  <m:r>
                                    <a:rPr lang="en-US" altLang="zh-CN" sz="2000" b="0" i="1" smtClean="0">
                                      <a:latin typeface="Cambria Math" panose="02040503050406030204" pitchFamily="18" charset="0"/>
                                    </a:rPr>
                                    <m:t>0</m:t>
                                  </m:r>
                                </m:sub>
                              </m:sSub>
                            </m:den>
                          </m:f>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sup>
                              </m:sSup>
                            </m:num>
                            <m:den>
                              <m:r>
                                <a:rPr lang="en-US" altLang="zh-CN" sz="2000" b="0" i="1" smtClean="0">
                                  <a:latin typeface="Cambria Math" panose="02040503050406030204" pitchFamily="18" charset="0"/>
                                </a:rPr>
                                <m:t>16</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𝜋</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𝑚</m:t>
                              </m:r>
                            </m:den>
                          </m:f>
                        </m:e>
                      </m:ra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r>
                        <a:rPr lang="en-US" altLang="zh-CN" sz="2000" b="0" i="1" smtClean="0">
                          <a:solidFill>
                            <a:srgbClr val="0070C0"/>
                          </a:solidFill>
                          <a:latin typeface="Cambria Math" panose="02040503050406030204" pitchFamily="18" charset="0"/>
                        </a:rPr>
                        <m:t>=</m:t>
                      </m:r>
                      <m:f>
                        <m:fPr>
                          <m:ctrlPr>
                            <a:rPr lang="en-US" altLang="zh-CN" sz="2000" i="1">
                              <a:solidFill>
                                <a:srgbClr val="0070C0"/>
                              </a:solidFill>
                              <a:latin typeface="Cambria Math" panose="02040503050406030204" pitchFamily="18" charset="0"/>
                            </a:rPr>
                          </m:ctrlPr>
                        </m:fPr>
                        <m:num>
                          <m:r>
                            <a:rPr lang="en-US" altLang="zh-CN" sz="2000" i="1">
                              <a:solidFill>
                                <a:srgbClr val="0070C0"/>
                              </a:solidFill>
                              <a:latin typeface="Cambria Math" panose="02040503050406030204" pitchFamily="18" charset="0"/>
                            </a:rPr>
                            <m:t>1</m:t>
                          </m:r>
                        </m:num>
                        <m:den>
                          <m:r>
                            <a:rPr lang="en-US" altLang="zh-CN" sz="2000" i="1">
                              <a:solidFill>
                                <a:srgbClr val="0070C0"/>
                              </a:solidFill>
                              <a:latin typeface="Cambria Math" panose="02040503050406030204" pitchFamily="18" charset="0"/>
                            </a:rPr>
                            <m:t>4</m:t>
                          </m:r>
                          <m:r>
                            <a:rPr lang="en-US" altLang="zh-CN" sz="2000" i="1">
                              <a:solidFill>
                                <a:srgbClr val="0070C0"/>
                              </a:solidFill>
                              <a:latin typeface="Cambria Math" panose="02040503050406030204" pitchFamily="18" charset="0"/>
                            </a:rPr>
                            <m:t>𝜋</m:t>
                          </m:r>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𝜀</m:t>
                              </m:r>
                            </m:e>
                            <m:sub>
                              <m:r>
                                <a:rPr lang="en-US" altLang="zh-CN" sz="2000" i="1">
                                  <a:solidFill>
                                    <a:srgbClr val="0070C0"/>
                                  </a:solidFill>
                                  <a:latin typeface="Cambria Math" panose="02040503050406030204" pitchFamily="18" charset="0"/>
                                </a:rPr>
                                <m:t>0</m:t>
                              </m:r>
                            </m:sub>
                          </m:sSub>
                        </m:den>
                      </m:f>
                      <m:f>
                        <m:fPr>
                          <m:ctrlPr>
                            <a:rPr lang="en-US" altLang="zh-CN" sz="2000" i="1">
                              <a:solidFill>
                                <a:srgbClr val="0070C0"/>
                              </a:solidFill>
                              <a:latin typeface="Cambria Math" panose="02040503050406030204" pitchFamily="18" charset="0"/>
                            </a:rPr>
                          </m:ctrlPr>
                        </m:fPr>
                        <m:num>
                          <m:sSup>
                            <m:sSupPr>
                              <m:ctrlPr>
                                <a:rPr lang="en-US" altLang="zh-CN"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𝑒</m:t>
                              </m:r>
                            </m:e>
                            <m:sup>
                              <m:r>
                                <a:rPr lang="en-US" altLang="zh-CN" sz="2000" i="1">
                                  <a:solidFill>
                                    <a:srgbClr val="0070C0"/>
                                  </a:solidFill>
                                  <a:latin typeface="Cambria Math" panose="02040503050406030204" pitchFamily="18" charset="0"/>
                                </a:rPr>
                                <m:t>2</m:t>
                              </m:r>
                            </m:sup>
                          </m:sSup>
                        </m:num>
                        <m:den>
                          <m:r>
                            <a:rPr lang="en-US" altLang="zh-CN" sz="2000" b="0" i="1" smtClean="0">
                              <a:solidFill>
                                <a:srgbClr val="0070C0"/>
                              </a:solidFill>
                              <a:latin typeface="Cambria Math" panose="02040503050406030204" pitchFamily="18" charset="0"/>
                            </a:rPr>
                            <m:t>2</m:t>
                          </m:r>
                          <m:r>
                            <a:rPr lang="en-US" altLang="zh-CN" sz="2000" i="1">
                              <a:solidFill>
                                <a:srgbClr val="0070C0"/>
                              </a:solidFill>
                              <a:latin typeface="Cambria Math" panose="02040503050406030204" pitchFamily="18" charset="0"/>
                            </a:rPr>
                            <m:t>𝑅</m:t>
                          </m:r>
                          <m:r>
                            <a:rPr lang="en-US" altLang="zh-CN" sz="2000" b="0" i="1" smtClean="0">
                              <a:solidFill>
                                <a:srgbClr val="0070C0"/>
                              </a:solidFill>
                              <a:latin typeface="Cambria Math" panose="02040503050406030204" pitchFamily="18" charset="0"/>
                            </a:rPr>
                            <m:t>h𝑐</m:t>
                          </m:r>
                        </m:den>
                      </m:f>
                      <m:r>
                        <a:rPr lang="en-US" altLang="zh-CN" sz="2000" i="1">
                          <a:solidFill>
                            <a:srgbClr val="0070C0"/>
                          </a:solidFill>
                          <a:latin typeface="Cambria Math" panose="02040503050406030204" pitchFamily="18" charset="0"/>
                        </a:rPr>
                        <m:t>⋅</m:t>
                      </m:r>
                      <m:sSup>
                        <m:sSupPr>
                          <m:ctrlPr>
                            <a:rPr lang="en-US" altLang="zh-CN"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𝑛</m:t>
                          </m:r>
                        </m:e>
                        <m:sup>
                          <m:r>
                            <a:rPr lang="en-US" altLang="zh-CN" sz="2000" i="1">
                              <a:solidFill>
                                <a:srgbClr val="0070C0"/>
                              </a:solidFill>
                              <a:latin typeface="Cambria Math" panose="02040503050406030204" pitchFamily="18" charset="0"/>
                            </a:rPr>
                            <m:t>2</m:t>
                          </m:r>
                        </m:sup>
                      </m:sSup>
                    </m:oMath>
                  </m:oMathPara>
                </a14:m>
                <a:endParaRPr lang="en-US" altLang="zh-CN" sz="2000" dirty="0"/>
              </a:p>
              <a:p>
                <a:pPr>
                  <a:spcAft>
                    <a:spcPts val="600"/>
                  </a:spcAft>
                </a:pPr>
                <a:r>
                  <a:rPr lang="zh-CN" altLang="en-US" sz="2000" dirty="0">
                    <a:latin typeface="+mn-ea"/>
                  </a:rPr>
                  <a:t>现在，里德堡常数不再是经验常数了，它已经由若干基本常数（</a:t>
                </a:r>
                <a14:m>
                  <m:oMath xmlns:m="http://schemas.openxmlformats.org/officeDocument/2006/math">
                    <m:r>
                      <a:rPr lang="en-US" altLang="zh-CN" sz="2000" i="1" dirty="0">
                        <a:latin typeface="Cambria Math" panose="02040503050406030204" pitchFamily="18" charset="0"/>
                      </a:rPr>
                      <m:t>𝑒</m:t>
                    </m:r>
                    <m:r>
                      <a:rPr lang="en-US" altLang="zh-CN" sz="2000" i="1" dirty="0">
                        <a:latin typeface="Cambria Math" panose="02040503050406030204" pitchFamily="18" charset="0"/>
                      </a:rPr>
                      <m:t>,</m:t>
                    </m:r>
                    <m:r>
                      <a:rPr lang="en-US" altLang="zh-CN" sz="2000" i="1" dirty="0">
                        <a:latin typeface="Cambria Math" panose="02040503050406030204" pitchFamily="18" charset="0"/>
                      </a:rPr>
                      <m:t>𝑚</m:t>
                    </m:r>
                    <m:r>
                      <a:rPr lang="en-US" altLang="zh-CN" sz="2000" i="1" dirty="0">
                        <a:latin typeface="Cambria Math" panose="02040503050406030204" pitchFamily="18" charset="0"/>
                      </a:rPr>
                      <m:t>,</m:t>
                    </m:r>
                    <m:r>
                      <a:rPr lang="en-US" altLang="zh-CN" sz="2000" i="1" dirty="0">
                        <a:latin typeface="Cambria Math" panose="02040503050406030204" pitchFamily="18" charset="0"/>
                      </a:rPr>
                      <m:t>h</m:t>
                    </m:r>
                    <m:r>
                      <a:rPr lang="en-US" altLang="zh-CN" sz="2000" i="1" dirty="0">
                        <a:latin typeface="Cambria Math" panose="02040503050406030204" pitchFamily="18" charset="0"/>
                      </a:rPr>
                      <m:t>, </m:t>
                    </m:r>
                    <m:r>
                      <a:rPr lang="en-US" altLang="zh-CN" sz="2000" i="1" dirty="0">
                        <a:latin typeface="Cambria Math" panose="02040503050406030204" pitchFamily="18" charset="0"/>
                      </a:rPr>
                      <m:t>𝑐</m:t>
                    </m:r>
                  </m:oMath>
                </a14:m>
                <a:r>
                  <a:rPr lang="zh-CN" altLang="en-US" sz="2000" dirty="0">
                    <a:latin typeface="+mn-ea"/>
                  </a:rPr>
                  <a:t>）组合而成，可以精确地算出了。</a:t>
                </a:r>
              </a:p>
              <a:p>
                <a:pPr marL="82153" indent="0">
                  <a:spcAft>
                    <a:spcPts val="600"/>
                  </a:spcAft>
                  <a:buNone/>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𝑅</m:t>
                      </m:r>
                      <m:r>
                        <a:rPr lang="en-US" altLang="zh-CN" sz="2000" b="0" i="1" smtClean="0">
                          <a:solidFill>
                            <a:srgbClr val="C00000"/>
                          </a:solidFill>
                          <a:latin typeface="Cambria Math" panose="02040503050406030204" pitchFamily="18" charset="0"/>
                        </a:rPr>
                        <m:t>=</m:t>
                      </m:r>
                      <m:f>
                        <m:fPr>
                          <m:ctrlPr>
                            <a:rPr lang="en-US" altLang="zh-CN" sz="2000" b="0" i="1" smtClean="0">
                              <a:solidFill>
                                <a:srgbClr val="C00000"/>
                              </a:solidFill>
                              <a:latin typeface="Cambria Math" panose="02040503050406030204" pitchFamily="18" charset="0"/>
                            </a:rPr>
                          </m:ctrlPr>
                        </m:fPr>
                        <m:num>
                          <m:r>
                            <a:rPr lang="en-US" altLang="zh-CN" sz="2000" b="0" i="1" smtClean="0">
                              <a:solidFill>
                                <a:srgbClr val="C00000"/>
                              </a:solidFill>
                              <a:latin typeface="Cambria Math" panose="02040503050406030204" pitchFamily="18" charset="0"/>
                            </a:rPr>
                            <m:t>2</m:t>
                          </m:r>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𝜋</m:t>
                              </m:r>
                            </m:e>
                            <m:sup>
                              <m:r>
                                <a:rPr lang="en-US" altLang="zh-CN" sz="2000" b="0" i="1" smtClean="0">
                                  <a:solidFill>
                                    <a:srgbClr val="C00000"/>
                                  </a:solidFill>
                                  <a:latin typeface="Cambria Math" panose="02040503050406030204" pitchFamily="18" charset="0"/>
                                </a:rPr>
                                <m:t>2</m:t>
                              </m:r>
                            </m:sup>
                          </m:sSup>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𝑒</m:t>
                              </m:r>
                            </m:e>
                            <m:sup>
                              <m:r>
                                <a:rPr lang="en-US" altLang="zh-CN" sz="2000" b="0" i="1" smtClean="0">
                                  <a:solidFill>
                                    <a:srgbClr val="C00000"/>
                                  </a:solidFill>
                                  <a:latin typeface="Cambria Math" panose="02040503050406030204" pitchFamily="18" charset="0"/>
                                </a:rPr>
                                <m:t>4</m:t>
                              </m:r>
                            </m:sup>
                          </m:sSup>
                          <m:r>
                            <a:rPr lang="en-US" altLang="zh-CN" sz="2000" b="0" i="1" smtClean="0">
                              <a:solidFill>
                                <a:srgbClr val="C00000"/>
                              </a:solidFill>
                              <a:latin typeface="Cambria Math" panose="02040503050406030204" pitchFamily="18" charset="0"/>
                            </a:rPr>
                            <m:t>𝑚</m:t>
                          </m:r>
                        </m:num>
                        <m:den>
                          <m:sSup>
                            <m:sSupPr>
                              <m:ctrlPr>
                                <a:rPr lang="en-US" altLang="zh-CN" sz="2000" b="0" i="1" smtClean="0">
                                  <a:solidFill>
                                    <a:srgbClr val="C00000"/>
                                  </a:solidFill>
                                  <a:latin typeface="Cambria Math" panose="02040503050406030204" pitchFamily="18" charset="0"/>
                                </a:rPr>
                              </m:ctrlPr>
                            </m:sSupPr>
                            <m:e>
                              <m:d>
                                <m:dPr>
                                  <m:ctrlPr>
                                    <a:rPr lang="en-US" altLang="zh-CN" sz="2000" b="0" i="1" smtClean="0">
                                      <a:solidFill>
                                        <a:srgbClr val="C00000"/>
                                      </a:solidFill>
                                      <a:latin typeface="Cambria Math" panose="02040503050406030204" pitchFamily="18" charset="0"/>
                                    </a:rPr>
                                  </m:ctrlPr>
                                </m:dPr>
                                <m:e>
                                  <m:r>
                                    <a:rPr lang="en-US" altLang="zh-CN" sz="2000" b="0" i="1" smtClean="0">
                                      <a:solidFill>
                                        <a:srgbClr val="C00000"/>
                                      </a:solidFill>
                                      <a:latin typeface="Cambria Math" panose="02040503050406030204" pitchFamily="18" charset="0"/>
                                    </a:rPr>
                                    <m:t>4</m:t>
                                  </m:r>
                                  <m:r>
                                    <a:rPr lang="en-US" altLang="zh-CN" sz="2000" b="0" i="1" smtClean="0">
                                      <a:solidFill>
                                        <a:srgbClr val="C00000"/>
                                      </a:solidFill>
                                      <a:latin typeface="Cambria Math" panose="02040503050406030204" pitchFamily="18" charset="0"/>
                                    </a:rPr>
                                    <m:t>𝜋</m:t>
                                  </m:r>
                                  <m:sSub>
                                    <m:sSubPr>
                                      <m:ctrlPr>
                                        <a:rPr lang="en-US" altLang="zh-CN" sz="2000" b="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𝜀</m:t>
                                      </m:r>
                                    </m:e>
                                    <m:sub>
                                      <m:r>
                                        <a:rPr lang="en-US" altLang="zh-CN" sz="2000" b="0" i="1" smtClean="0">
                                          <a:solidFill>
                                            <a:srgbClr val="C00000"/>
                                          </a:solidFill>
                                          <a:latin typeface="Cambria Math" panose="02040503050406030204" pitchFamily="18" charset="0"/>
                                        </a:rPr>
                                        <m:t>0</m:t>
                                      </m:r>
                                    </m:sub>
                                  </m:sSub>
                                </m:e>
                              </m:d>
                            </m:e>
                            <m:sup>
                              <m:r>
                                <a:rPr lang="en-US" altLang="zh-CN" sz="2000" b="0" i="1" smtClean="0">
                                  <a:solidFill>
                                    <a:srgbClr val="C00000"/>
                                  </a:solidFill>
                                  <a:latin typeface="Cambria Math" panose="02040503050406030204" pitchFamily="18" charset="0"/>
                                </a:rPr>
                                <m:t>2</m:t>
                              </m:r>
                            </m:sup>
                          </m:sSup>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𝑐</m:t>
                          </m:r>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h</m:t>
                              </m:r>
                            </m:e>
                            <m:sup>
                              <m:r>
                                <a:rPr lang="en-US" altLang="zh-CN" sz="2000" b="0" i="1" smtClean="0">
                                  <a:solidFill>
                                    <a:srgbClr val="C00000"/>
                                  </a:solidFill>
                                  <a:latin typeface="Cambria Math" panose="02040503050406030204" pitchFamily="18" charset="0"/>
                                </a:rPr>
                                <m:t>3</m:t>
                              </m:r>
                            </m:sup>
                          </m:sSup>
                        </m:den>
                      </m:f>
                    </m:oMath>
                  </m:oMathPara>
                </a14:m>
                <a:endParaRPr lang="zh-CN" altLang="en-US" sz="20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4480" y="1288301"/>
                <a:ext cx="8229600" cy="4525962"/>
              </a:xfrm>
              <a:blipFill rotWithShape="0">
                <a:blip r:embed="rId2"/>
                <a:stretch>
                  <a:fillRect t="-1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a:bodyPr>
              <a:lstStyle/>
              <a:p>
                <a:r>
                  <a:rPr lang="zh-CN" altLang="en-US" sz="2800" dirty="0"/>
                  <a:t>对应原理</a:t>
                </a:r>
                <a14:m>
                  <m:oMath xmlns:m="http://schemas.openxmlformats.org/officeDocument/2006/math">
                    <m:r>
                      <a:rPr lang="en-US" altLang="zh-CN" sz="2800" i="1" dirty="0">
                        <a:latin typeface="Cambria Math" panose="02040503050406030204" pitchFamily="18" charset="0"/>
                      </a:rPr>
                      <m:t>——</m:t>
                    </m:r>
                    <m:r>
                      <a:rPr lang="en-US" altLang="zh-CN" sz="2800" dirty="0">
                        <a:latin typeface="Cambria Math" panose="02040503050406030204" pitchFamily="18" charset="0"/>
                      </a:rPr>
                      <m:t>&gt;</m:t>
                    </m:r>
                  </m:oMath>
                </a14:m>
                <a:r>
                  <a:rPr lang="zh-CN" altLang="en-US" sz="2800" dirty="0"/>
                  <a:t>里德堡常数</a:t>
                </a:r>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880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124744"/>
                <a:ext cx="8229600" cy="5040560"/>
              </a:xfrm>
            </p:spPr>
            <p:txBody>
              <a:bodyPr/>
              <a:lstStyle/>
              <a:p>
                <a:pPr marL="0">
                  <a:spcAft>
                    <a:spcPts val="1200"/>
                  </a:spcAft>
                </a:pPr>
                <a:r>
                  <a:rPr lang="zh-CN" altLang="en-US" sz="2400" dirty="0"/>
                  <a:t>半径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4</m:t>
                        </m:r>
                        <m:r>
                          <a:rPr lang="en-US" altLang="zh-CN" sz="2800" b="0" i="1" smtClean="0">
                            <a:latin typeface="Cambria Math" panose="02040503050406030204" pitchFamily="18" charset="0"/>
                          </a:rPr>
                          <m:t>𝜋</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𝜀</m:t>
                            </m:r>
                          </m:e>
                          <m:sub>
                            <m:r>
                              <a:rPr lang="en-US" altLang="zh-CN" sz="2800" b="0" i="1" smtClean="0">
                                <a:latin typeface="Cambria Math" panose="02040503050406030204" pitchFamily="18" charset="0"/>
                              </a:rPr>
                              <m:t>0</m:t>
                            </m:r>
                          </m:sub>
                        </m:sSub>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ℏ</m:t>
                            </m:r>
                          </m:e>
                          <m:sup>
                            <m:r>
                              <a:rPr lang="en-US" altLang="zh-CN" sz="2800" b="0" i="1" smtClean="0">
                                <a:latin typeface="Cambria Math" panose="02040503050406030204" pitchFamily="18" charset="0"/>
                              </a:rPr>
                              <m:t>2</m:t>
                            </m:r>
                          </m:sup>
                        </m:sSup>
                      </m:num>
                      <m:den>
                        <m:r>
                          <a:rPr lang="en-US" altLang="zh-CN" sz="2800" b="0" i="1" smtClean="0">
                            <a:latin typeface="Cambria Math" panose="02040503050406030204" pitchFamily="18" charset="0"/>
                          </a:rPr>
                          <m:t>𝑚</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2</m:t>
                            </m:r>
                          </m:sup>
                        </m:sSup>
                      </m:den>
                    </m:f>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𝑛</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    ℏ=</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h</m:t>
                        </m:r>
                      </m:num>
                      <m:den>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𝜋</m:t>
                        </m:r>
                      </m:den>
                    </m:f>
                  </m:oMath>
                </a14:m>
                <a:endParaRPr lang="en-US" altLang="zh-CN" sz="2400" dirty="0"/>
              </a:p>
              <a:p>
                <a:pPr marL="0">
                  <a:spcAft>
                    <a:spcPts val="1200"/>
                  </a:spcAft>
                </a:pPr>
                <a:r>
                  <a:rPr lang="zh-CN" altLang="en-US" sz="2400" dirty="0"/>
                  <a:t>能量量子化</a:t>
                </a:r>
                <a:endParaRPr lang="en-US" altLang="zh-CN" sz="2400" dirty="0"/>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4</m:t>
                              </m:r>
                            </m:sup>
                          </m:sSup>
                        </m:num>
                        <m:den>
                          <m:sSup>
                            <m:sSupPr>
                              <m:ctrlPr>
                                <a:rPr lang="en-US" altLang="zh-CN" sz="2400" b="0" i="1" smtClean="0">
                                  <a:solidFill>
                                    <a:srgbClr val="C00000"/>
                                  </a:solidFill>
                                  <a:latin typeface="Cambria Math" panose="02040503050406030204" pitchFamily="18" charset="0"/>
                                </a:rPr>
                              </m:ctrlPr>
                            </m:sSupPr>
                            <m:e>
                              <m:d>
                                <m:dPr>
                                  <m:ctrlPr>
                                    <a:rPr lang="en-US" altLang="zh-CN" sz="2400" b="0" i="1" smtClean="0">
                                      <a:solidFill>
                                        <a:srgbClr val="C00000"/>
                                      </a:solidFill>
                                      <a:latin typeface="Cambria Math" panose="02040503050406030204" pitchFamily="18" charset="0"/>
                                    </a:rPr>
                                  </m:ctrlPr>
                                </m:dPr>
                                <m:e>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e>
                              </m:d>
                            </m:e>
                            <m:sup>
                              <m:r>
                                <a:rPr lang="en-US" altLang="zh-CN" sz="2400" b="0" i="1" smtClean="0">
                                  <a:solidFill>
                                    <a:srgbClr val="C00000"/>
                                  </a:solidFill>
                                  <a:latin typeface="Cambria Math" panose="02040503050406030204" pitchFamily="18" charset="0"/>
                                </a:rPr>
                                <m:t>2</m:t>
                              </m:r>
                            </m:sup>
                          </m:sSup>
                          <m:r>
                            <a:rPr lang="en-US" altLang="zh-CN" sz="2400" b="0" i="1" smtClean="0">
                              <a:solidFill>
                                <a:srgbClr val="C00000"/>
                              </a:solidFill>
                              <a:latin typeface="Cambria Math" panose="02040503050406030204" pitchFamily="18" charset="0"/>
                            </a:rPr>
                            <m:t>⋅2</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ℏ</m:t>
                              </m:r>
                            </m:e>
                            <m:sup>
                              <m:r>
                                <a:rPr lang="en-US" altLang="zh-CN" sz="2400" b="0" i="1" smtClean="0">
                                  <a:solidFill>
                                    <a:srgbClr val="C00000"/>
                                  </a:solidFill>
                                  <a:latin typeface="Cambria Math" panose="02040503050406030204" pitchFamily="18" charset="0"/>
                                </a:rPr>
                                <m:t>2</m:t>
                              </m:r>
                            </m:sup>
                          </m:sSup>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2</m:t>
                              </m:r>
                            </m:sup>
                          </m:sSup>
                        </m:den>
                      </m:f>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𝜋</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𝜀</m:t>
                              </m:r>
                            </m:e>
                            <m:sub>
                              <m:r>
                                <a:rPr lang="en-US" altLang="zh-CN" sz="2400" b="0" i="1" smtClean="0">
                                  <a:latin typeface="Cambria Math" panose="02040503050406030204" pitchFamily="18" charset="0"/>
                                </a:rPr>
                                <m:t>0</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ℏ</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oMath>
                  </m:oMathPara>
                </a14:m>
                <a:endParaRPr lang="en-US" altLang="zh-CN" sz="2400" dirty="0"/>
              </a:p>
              <a:p>
                <a:pPr marL="0">
                  <a:spcAft>
                    <a:spcPts val="1200"/>
                  </a:spcAft>
                </a:pPr>
                <a:r>
                  <a:rPr lang="zh-CN" altLang="en-US" sz="2400" dirty="0"/>
                  <a:t>角动量量子化</a:t>
                </a:r>
                <a:endParaRPr lang="en-US" altLang="zh-CN" sz="2400" dirty="0"/>
              </a:p>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𝐿</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𝑟𝑚𝑣</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ℏ  </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=1,2,3⋯</m:t>
                      </m:r>
                    </m:oMath>
                  </m:oMathPara>
                </a14:m>
                <a:endParaRPr lang="zh-CN" altLang="en-US" sz="2400" dirty="0"/>
              </a:p>
              <a:p>
                <a:pPr marL="0">
                  <a:spcAft>
                    <a:spcPts val="1200"/>
                  </a:spcAft>
                </a:pPr>
                <a:r>
                  <a:rPr lang="zh-CN" altLang="en-US" sz="2400" dirty="0"/>
                  <a:t>必须指出，</a:t>
                </a:r>
                <a:r>
                  <a:rPr lang="zh-CN" altLang="en-US" sz="2400" dirty="0">
                    <a:solidFill>
                      <a:srgbClr val="0070C0"/>
                    </a:solidFill>
                  </a:rPr>
                  <a:t>上面都是在</a:t>
                </a:r>
                <a:r>
                  <a:rPr lang="en-US" altLang="zh-CN" sz="2400" dirty="0">
                    <a:solidFill>
                      <a:srgbClr val="0070C0"/>
                    </a:solidFill>
                  </a:rPr>
                  <a:t>n</a:t>
                </a:r>
                <a:r>
                  <a:rPr lang="zh-CN" altLang="en-US" sz="2400" dirty="0">
                    <a:solidFill>
                      <a:srgbClr val="0070C0"/>
                    </a:solidFill>
                  </a:rPr>
                  <a:t>很大的情况下导出的，但是我们假定它们对所有</a:t>
                </a:r>
                <a:r>
                  <a:rPr lang="en-US" altLang="zh-CN" sz="2400" dirty="0">
                    <a:solidFill>
                      <a:srgbClr val="0070C0"/>
                    </a:solidFill>
                  </a:rPr>
                  <a:t>n</a:t>
                </a:r>
                <a:r>
                  <a:rPr lang="zh-CN" altLang="en-US" sz="2400" dirty="0">
                    <a:solidFill>
                      <a:srgbClr val="0070C0"/>
                    </a:solidFill>
                  </a:rPr>
                  <a:t>都成立</a:t>
                </a:r>
                <a:r>
                  <a:rPr lang="zh-CN" altLang="en-US" sz="2400" dirty="0"/>
                  <a:t>。这就是对应原理的主要内容之二。由于其中隐含着需经实验验证的假定，因此，我们称它为原理，而不称它为定理。</a:t>
                </a:r>
              </a:p>
              <a:p>
                <a:pPr marL="0">
                  <a:spcAft>
                    <a:spcPts val="1200"/>
                  </a:spcAft>
                </a:pPr>
                <a:endParaRPr lang="zh-CN" altLang="en-US" sz="24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124744"/>
                <a:ext cx="8229600" cy="5040560"/>
              </a:xfrm>
              <a:blipFill>
                <a:blip r:embed="rId3"/>
                <a:stretch>
                  <a:fillRect l="-1111" r="-519" b="-1937"/>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a:t>量子化条件</a:t>
            </a:r>
          </a:p>
        </p:txBody>
      </p:sp>
    </p:spTree>
    <p:extLst>
      <p:ext uri="{BB962C8B-B14F-4D97-AF65-F5344CB8AC3E}">
        <p14:creationId xmlns:p14="http://schemas.microsoft.com/office/powerpoint/2010/main" val="259877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81138"/>
                <a:ext cx="5751871" cy="4525962"/>
              </a:xfrm>
            </p:spPr>
            <p:txBody>
              <a:bodyPr/>
              <a:lstStyle/>
              <a:p>
                <a:pPr marL="0" marR="0">
                  <a:spcBef>
                    <a:spcPts val="0"/>
                  </a:spcBef>
                  <a:spcAft>
                    <a:spcPts val="0"/>
                  </a:spcAft>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𝑉</m:t>
                    </m:r>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𝑒</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4</m:t>
                        </m:r>
                        <m:r>
                          <a:rPr lang="x-IV_mathan" altLang="zh-CN">
                            <a:solidFill>
                              <a:srgbClr val="C00000"/>
                            </a:solidFill>
                            <a:latin typeface="Cambria Math" panose="02040503050406030204" pitchFamily="18" charset="0"/>
                            <a:ea typeface="Cambria Math" panose="02040503050406030204" pitchFamily="18" charset="0"/>
                          </a:rPr>
                          <m:t>𝜋</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𝜀</m:t>
                            </m:r>
                          </m:e>
                          <m:sub>
                            <m:r>
                              <a:rPr lang="x-IV_mathan" altLang="zh-CN">
                                <a:solidFill>
                                  <a:srgbClr val="C00000"/>
                                </a:solidFill>
                                <a:latin typeface="Cambria Math" panose="02040503050406030204" pitchFamily="18" charset="0"/>
                                <a:ea typeface="Cambria Math" panose="02040503050406030204" pitchFamily="18" charset="0"/>
                              </a:rPr>
                              <m:t>0</m:t>
                            </m:r>
                          </m:sub>
                        </m:sSub>
                        <m:r>
                          <a:rPr lang="x-IV_mathan" altLang="zh-CN">
                            <a:solidFill>
                              <a:srgbClr val="C00000"/>
                            </a:solidFill>
                            <a:latin typeface="Cambria Math" panose="02040503050406030204" pitchFamily="18" charset="0"/>
                            <a:ea typeface="Cambria Math" panose="02040503050406030204" pitchFamily="18" charset="0"/>
                          </a:rPr>
                          <m:t>𝑟</m:t>
                        </m:r>
                      </m:den>
                    </m:f>
                  </m:oMath>
                </a14:m>
                <a:endParaRPr lang="x-IV_mathan" altLang="zh-CN" dirty="0">
                  <a:solidFill>
                    <a:srgbClr val="C00000"/>
                  </a:solidFill>
                  <a:ea typeface="Cambria Math" panose="02040503050406030204" pitchFamily="18" charset="0"/>
                </a:endParaRPr>
              </a:p>
              <a:p>
                <a:pPr marL="0" marR="0">
                  <a:spcBef>
                    <a:spcPts val="0"/>
                  </a:spcBef>
                  <a:spcAft>
                    <a:spcPts val="0"/>
                  </a:spcAft>
                </a:pPr>
                <a:r>
                  <a:rPr lang="zh-CN" altLang="zh-CN" dirty="0"/>
                  <a:t>分离变量：</a:t>
                </a:r>
                <a14:m>
                  <m:oMath xmlns:m="http://schemas.openxmlformats.org/officeDocument/2006/math">
                    <m:r>
                      <a:rPr lang="zh-CN" altLang="zh-CN">
                        <a:latin typeface="Cambria Math" panose="02040503050406030204" pitchFamily="18" charset="0"/>
                      </a:rPr>
                      <m:t>𝜓</m:t>
                    </m:r>
                    <m:d>
                      <m:dPr>
                        <m:ctrlPr>
                          <a:rPr lang="zh-CN" altLang="zh-CN" i="1">
                            <a:latin typeface="Cambria Math" panose="02040503050406030204" pitchFamily="18" charset="0"/>
                          </a:rPr>
                        </m:ctrlPr>
                      </m:dPr>
                      <m:e>
                        <m:r>
                          <a:rPr lang="zh-CN" altLang="zh-CN">
                            <a:latin typeface="Cambria Math" panose="02040503050406030204" pitchFamily="18" charset="0"/>
                          </a:rPr>
                          <m:t>𝑟</m:t>
                        </m:r>
                        <m:r>
                          <a:rPr lang="zh-CN" altLang="zh-CN">
                            <a:latin typeface="Cambria Math" panose="02040503050406030204" pitchFamily="18" charset="0"/>
                          </a:rPr>
                          <m:t>,</m:t>
                        </m:r>
                        <m:r>
                          <a:rPr lang="zh-CN" altLang="zh-CN">
                            <a:latin typeface="Cambria Math" panose="02040503050406030204" pitchFamily="18" charset="0"/>
                          </a:rPr>
                          <m:t>𝜃</m:t>
                        </m:r>
                        <m:r>
                          <a:rPr lang="zh-CN" altLang="zh-CN">
                            <a:latin typeface="Cambria Math" panose="02040503050406030204" pitchFamily="18" charset="0"/>
                          </a:rPr>
                          <m:t>,</m:t>
                        </m:r>
                        <m:r>
                          <a:rPr lang="zh-CN" altLang="zh-CN">
                            <a:latin typeface="Cambria Math" panose="02040503050406030204" pitchFamily="18" charset="0"/>
                          </a:rPr>
                          <m:t>𝜙</m:t>
                        </m:r>
                      </m:e>
                    </m:d>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𝑙</m:t>
                        </m:r>
                      </m:sub>
                      <m:sup>
                        <m:r>
                          <a:rPr lang="zh-CN" altLang="zh-CN">
                            <a:latin typeface="Cambria Math" panose="02040503050406030204" pitchFamily="18" charset="0"/>
                          </a:rPr>
                          <m:t>𝑚</m:t>
                        </m:r>
                      </m:sup>
                    </m:sSubSup>
                    <m:d>
                      <m:dPr>
                        <m:ctrlPr>
                          <a:rPr lang="zh-CN" altLang="zh-CN" i="1">
                            <a:latin typeface="Cambria Math" panose="02040503050406030204" pitchFamily="18" charset="0"/>
                          </a:rPr>
                        </m:ctrlPr>
                      </m:dPr>
                      <m:e>
                        <m:r>
                          <a:rPr lang="zh-CN" altLang="zh-CN">
                            <a:latin typeface="Cambria Math" panose="02040503050406030204" pitchFamily="18" charset="0"/>
                          </a:rPr>
                          <m:t>𝜃</m:t>
                        </m:r>
                        <m:r>
                          <a:rPr lang="zh-CN" altLang="zh-CN">
                            <a:latin typeface="Cambria Math" panose="02040503050406030204" pitchFamily="18" charset="0"/>
                          </a:rPr>
                          <m:t>,</m:t>
                        </m:r>
                        <m:r>
                          <a:rPr lang="zh-CN" altLang="zh-CN">
                            <a:latin typeface="Cambria Math" panose="02040503050406030204" pitchFamily="18" charset="0"/>
                          </a:rPr>
                          <m:t>𝜙</m:t>
                        </m:r>
                      </m:e>
                    </m:d>
                  </m:oMath>
                </a14:m>
                <a:br>
                  <a:rPr lang="zh-CN" altLang="zh-CN" dirty="0">
                    <a:solidFill>
                      <a:srgbClr val="7030A0"/>
                    </a:solidFill>
                  </a:rPr>
                </a:br>
                <a:r>
                  <a:rPr lang="zh-CN" altLang="zh-CN" dirty="0">
                    <a:solidFill>
                      <a:srgbClr val="C00000"/>
                    </a:solidFill>
                  </a:rPr>
                  <a:t>径向</a:t>
                </a:r>
                <a:r>
                  <a:rPr lang="en-US" altLang="zh-CN" dirty="0">
                    <a:solidFill>
                      <a:srgbClr val="C00000"/>
                    </a:solidFill>
                    <a:ea typeface="Cambria Math" panose="02040503050406030204" pitchFamily="18" charset="0"/>
                  </a:rPr>
                  <a:t> </a:t>
                </a:r>
                <a:r>
                  <a:rPr lang="zh-CN" altLang="zh-CN" dirty="0">
                    <a:solidFill>
                      <a:srgbClr val="C00000"/>
                    </a:solidFill>
                    <a:ea typeface="SimSun" panose="02010600030101010101" pitchFamily="2" charset="-122"/>
                  </a:rPr>
                  <a:t>：</a:t>
                </a:r>
                <a:endParaRPr lang="zh-CN" altLang="zh-CN" dirty="0"/>
              </a:p>
              <a:p>
                <a:pPr marL="0" marR="0">
                  <a:spcBef>
                    <a:spcPts val="0"/>
                  </a:spcBef>
                  <a:spcAft>
                    <a:spcPts val="0"/>
                  </a:spcAft>
                </a:pPr>
                <a14:m>
                  <m:oMath xmlns:m="http://schemas.openxmlformats.org/officeDocument/2006/math">
                    <m:sSubSup>
                      <m:sSubSupPr>
                        <m:ctrlPr>
                          <a:rPr lang="zh-CN" altLang="zh-CN" i="1">
                            <a:latin typeface="Cambria Math" panose="02040503050406030204" pitchFamily="18" charset="0"/>
                          </a:rPr>
                        </m:ctrlPr>
                      </m:sSubSupPr>
                      <m:e>
                        <m:r>
                          <a:rPr lang="zh-CN" altLang="zh-CN">
                            <a:latin typeface="Cambria Math" panose="02040503050406030204" pitchFamily="18" charset="0"/>
                          </a:rPr>
                          <m:t>𝜒</m:t>
                        </m:r>
                      </m:e>
                      <m:sub>
                        <m:r>
                          <a:rPr lang="zh-CN" altLang="zh-CN">
                            <a:latin typeface="Cambria Math" panose="02040503050406030204" pitchFamily="18" charset="0"/>
                          </a:rPr>
                          <m:t>𝑙</m:t>
                        </m:r>
                      </m:sub>
                      <m:sup>
                        <m:r>
                          <a:rPr lang="zh-CN" altLang="zh-CN">
                            <a:latin typeface="Cambria Math" panose="02040503050406030204" pitchFamily="18" charset="0"/>
                          </a:rPr>
                          <m:t>′′</m:t>
                        </m:r>
                      </m:sup>
                    </m:sSubSup>
                    <m:r>
                      <a:rPr lang="zh-CN" altLang="zh-CN">
                        <a:latin typeface="Cambria Math" panose="02040503050406030204" pitchFamily="18" charset="0"/>
                      </a:rPr>
                      <m:t>+</m:t>
                    </m:r>
                    <m:d>
                      <m:dPr>
                        <m:begChr m:val="["/>
                        <m:endChr m:val="]"/>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zh-CN" altLang="zh-CN">
                                <a:latin typeface="Cambria Math" panose="02040503050406030204" pitchFamily="18" charset="0"/>
                              </a:rPr>
                              <m:t>2</m:t>
                            </m:r>
                            <m:r>
                              <a:rPr lang="zh-CN" altLang="zh-CN">
                                <a:latin typeface="Cambria Math" panose="02040503050406030204" pitchFamily="18" charset="0"/>
                              </a:rPr>
                              <m:t>𝜇</m:t>
                            </m:r>
                          </m:num>
                          <m:den>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den>
                        </m:f>
                        <m:d>
                          <m:dPr>
                            <m:ctrlPr>
                              <a:rPr lang="zh-CN" altLang="zh-CN" i="1">
                                <a:latin typeface="Cambria Math" panose="02040503050406030204" pitchFamily="18" charset="0"/>
                              </a:rPr>
                            </m:ctrlPr>
                          </m:dPr>
                          <m:e>
                            <m:r>
                              <a:rPr lang="zh-CN" altLang="zh-CN">
                                <a:latin typeface="Cambria Math" panose="02040503050406030204" pitchFamily="18" charset="0"/>
                              </a:rPr>
                              <m:t>𝐸</m:t>
                            </m:r>
                            <m:r>
                              <a:rPr lang="zh-CN"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2</m:t>
                                    </m:r>
                                  </m:sup>
                                </m:sSup>
                              </m:num>
                              <m:den>
                                <m:r>
                                  <a:rPr lang="zh-CN" altLang="zh-CN">
                                    <a:latin typeface="Cambria Math" panose="02040503050406030204" pitchFamily="18" charset="0"/>
                                  </a:rPr>
                                  <m:t>4</m:t>
                                </m:r>
                                <m:r>
                                  <a:rPr lang="zh-CN" altLang="zh-CN">
                                    <a:latin typeface="Cambria Math" panose="02040503050406030204" pitchFamily="18" charset="0"/>
                                  </a:rPr>
                                  <m:t>𝜋</m:t>
                                </m:r>
                                <m:sSub>
                                  <m:sSubPr>
                                    <m:ctrlPr>
                                      <a:rPr lang="zh-CN" altLang="zh-CN" i="1">
                                        <a:latin typeface="Cambria Math" panose="02040503050406030204" pitchFamily="18" charset="0"/>
                                      </a:rPr>
                                    </m:ctrlPr>
                                  </m:sSubPr>
                                  <m:e>
                                    <m:r>
                                      <a:rPr lang="zh-CN" altLang="zh-CN">
                                        <a:latin typeface="Cambria Math" panose="02040503050406030204" pitchFamily="18" charset="0"/>
                                      </a:rPr>
                                      <m:t>𝜀</m:t>
                                    </m:r>
                                  </m:e>
                                  <m:sub>
                                    <m:r>
                                      <a:rPr lang="zh-CN" altLang="zh-CN">
                                        <a:latin typeface="Cambria Math" panose="02040503050406030204" pitchFamily="18" charset="0"/>
                                      </a:rPr>
                                      <m:t>0</m:t>
                                    </m:r>
                                  </m:sub>
                                </m:sSub>
                                <m:r>
                                  <a:rPr lang="zh-CN" altLang="zh-CN">
                                    <a:latin typeface="Cambria Math" panose="02040503050406030204" pitchFamily="18" charset="0"/>
                                  </a:rPr>
                                  <m:t>𝑟</m:t>
                                </m:r>
                              </m:den>
                            </m:f>
                          </m:e>
                        </m:d>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𝑙</m:t>
                            </m:r>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+1</m:t>
                                </m:r>
                              </m:e>
                            </m:d>
                          </m:num>
                          <m:den>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den>
                        </m:f>
                      </m:e>
                    </m:d>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r>
                      <a:rPr lang="zh-CN" altLang="zh-CN">
                        <a:latin typeface="Cambria Math" panose="02040503050406030204" pitchFamily="18" charset="0"/>
                      </a:rPr>
                      <m:t>=0</m:t>
                    </m:r>
                  </m:oMath>
                </a14:m>
                <a:br>
                  <a:rPr lang="zh-CN" altLang="zh-CN" dirty="0"/>
                </a:br>
                <a:r>
                  <a:rPr lang="zh-CN" altLang="zh-CN" dirty="0">
                    <a:solidFill>
                      <a:srgbClr val="7030A0"/>
                    </a:solidFill>
                  </a:rPr>
                  <a:t>角向</a:t>
                </a:r>
                <a:r>
                  <a:rPr lang="en-US" altLang="zh-CN" dirty="0">
                    <a:solidFill>
                      <a:srgbClr val="7030A0"/>
                    </a:solidFill>
                    <a:ea typeface="Cambria Math" panose="02040503050406030204" pitchFamily="18" charset="0"/>
                  </a:rPr>
                  <a:t> (</a:t>
                </a:r>
                <a:r>
                  <a:rPr lang="zh-CN" altLang="zh-CN" dirty="0">
                    <a:solidFill>
                      <a:srgbClr val="7030A0"/>
                    </a:solidFill>
                  </a:rPr>
                  <a:t>球谐函数，</a:t>
                </a:r>
                <a:r>
                  <a:rPr lang="en-US" altLang="zh-CN" dirty="0">
                    <a:solidFill>
                      <a:srgbClr val="7030A0"/>
                    </a:solidFill>
                    <a:ea typeface="Cambria Math" panose="02040503050406030204" pitchFamily="18" charset="0"/>
                  </a:rPr>
                  <a:t>spherical harmonic function)</a:t>
                </a:r>
                <a:r>
                  <a:rPr lang="zh-CN" altLang="zh-CN" dirty="0">
                    <a:solidFill>
                      <a:srgbClr val="7030A0"/>
                    </a:solidFill>
                  </a:rPr>
                  <a:t>：</a:t>
                </a:r>
                <a:br>
                  <a:rPr lang="zh-CN" altLang="zh-CN" dirty="0"/>
                </a:br>
                <a14:m>
                  <m:oMath xmlns:m="http://schemas.openxmlformats.org/officeDocument/2006/math">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𝑙</m:t>
                        </m:r>
                      </m:sub>
                      <m:sup>
                        <m:r>
                          <a:rPr lang="zh-CN" altLang="zh-CN">
                            <a:latin typeface="Cambria Math" panose="02040503050406030204" pitchFamily="18" charset="0"/>
                          </a:rPr>
                          <m:t>𝑚</m:t>
                        </m:r>
                      </m:sup>
                    </m:sSubSup>
                    <m:r>
                      <a:rPr lang="zh-CN" altLang="zh-CN">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zh-CN" altLang="zh-CN">
                                <a:latin typeface="Cambria Math" panose="02040503050406030204" pitchFamily="18" charset="0"/>
                              </a:rPr>
                              <m:t>−1</m:t>
                            </m:r>
                          </m:e>
                        </m:d>
                      </m:e>
                      <m:sup>
                        <m:r>
                          <a:rPr lang="zh-CN" altLang="zh-CN">
                            <a:latin typeface="Cambria Math" panose="02040503050406030204" pitchFamily="18" charset="0"/>
                          </a:rPr>
                          <m:t>𝑚</m:t>
                        </m:r>
                      </m:sup>
                    </m:sSup>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m:t>
                                </m:r>
                                <m:r>
                                  <a:rPr lang="zh-CN" altLang="zh-CN">
                                    <a:latin typeface="Cambria Math" panose="02040503050406030204" pitchFamily="18" charset="0"/>
                                  </a:rPr>
                                  <m:t>𝑚</m:t>
                                </m:r>
                              </m:e>
                            </m:d>
                            <m:r>
                              <a:rPr lang="zh-CN" altLang="zh-CN">
                                <a:latin typeface="Cambria Math" panose="02040503050406030204" pitchFamily="18" charset="0"/>
                              </a:rPr>
                              <m:t>!</m:t>
                            </m:r>
                          </m:num>
                          <m:den>
                            <m:d>
                              <m:dPr>
                                <m:ctrlPr>
                                  <a:rPr lang="zh-CN" altLang="zh-CN" i="1">
                                    <a:latin typeface="Cambria Math" panose="02040503050406030204" pitchFamily="18" charset="0"/>
                                  </a:rPr>
                                </m:ctrlPr>
                              </m:dPr>
                              <m:e>
                                <m:r>
                                  <a:rPr lang="zh-CN" altLang="zh-CN">
                                    <a:latin typeface="Cambria Math" panose="02040503050406030204" pitchFamily="18" charset="0"/>
                                  </a:rPr>
                                  <m:t>𝑙</m:t>
                                </m:r>
                                <m:r>
                                  <a:rPr lang="zh-CN" altLang="zh-CN">
                                    <a:latin typeface="Cambria Math" panose="02040503050406030204" pitchFamily="18" charset="0"/>
                                  </a:rPr>
                                  <m:t>+</m:t>
                                </m:r>
                                <m:r>
                                  <a:rPr lang="zh-CN" altLang="zh-CN">
                                    <a:latin typeface="Cambria Math" panose="02040503050406030204" pitchFamily="18" charset="0"/>
                                  </a:rPr>
                                  <m:t>𝑚</m:t>
                                </m:r>
                              </m:e>
                            </m:d>
                            <m:r>
                              <a:rPr lang="zh-CN" altLang="zh-CN">
                                <a:latin typeface="Cambria Math" panose="02040503050406030204" pitchFamily="18" charset="0"/>
                              </a:rPr>
                              <m:t>!</m:t>
                            </m:r>
                          </m:den>
                        </m:f>
                        <m:f>
                          <m:fPr>
                            <m:ctrlPr>
                              <a:rPr lang="zh-CN" altLang="zh-CN" i="1">
                                <a:latin typeface="Cambria Math" panose="02040503050406030204" pitchFamily="18" charset="0"/>
                              </a:rPr>
                            </m:ctrlPr>
                          </m:fPr>
                          <m:num>
                            <m:r>
                              <a:rPr lang="zh-CN" altLang="zh-CN">
                                <a:latin typeface="Cambria Math" panose="02040503050406030204" pitchFamily="18" charset="0"/>
                              </a:rPr>
                              <m:t>2</m:t>
                            </m:r>
                            <m:r>
                              <a:rPr lang="zh-CN" altLang="zh-CN">
                                <a:latin typeface="Cambria Math" panose="02040503050406030204" pitchFamily="18" charset="0"/>
                              </a:rPr>
                              <m:t>𝑙</m:t>
                            </m:r>
                            <m:r>
                              <a:rPr lang="zh-CN" altLang="zh-CN">
                                <a:latin typeface="Cambria Math" panose="02040503050406030204" pitchFamily="18" charset="0"/>
                              </a:rPr>
                              <m:t>+1</m:t>
                            </m:r>
                          </m:num>
                          <m:den>
                            <m:r>
                              <a:rPr lang="zh-CN" altLang="zh-CN">
                                <a:latin typeface="Cambria Math" panose="02040503050406030204" pitchFamily="18" charset="0"/>
                              </a:rPr>
                              <m:t>4</m:t>
                            </m:r>
                            <m:r>
                              <a:rPr lang="zh-CN" altLang="zh-CN">
                                <a:latin typeface="Cambria Math" panose="02040503050406030204" pitchFamily="18" charset="0"/>
                              </a:rPr>
                              <m:t>𝜋</m:t>
                            </m:r>
                          </m:den>
                        </m:f>
                      </m:e>
                    </m:rad>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𝑃</m:t>
                        </m:r>
                      </m:e>
                      <m:sub>
                        <m:r>
                          <a:rPr lang="zh-CN" altLang="zh-CN">
                            <a:latin typeface="Cambria Math" panose="02040503050406030204" pitchFamily="18" charset="0"/>
                          </a:rPr>
                          <m:t>𝑙</m:t>
                        </m:r>
                      </m:sub>
                      <m:sup>
                        <m:r>
                          <a:rPr lang="zh-CN" altLang="zh-CN">
                            <a:latin typeface="Cambria Math" panose="02040503050406030204" pitchFamily="18" charset="0"/>
                          </a:rPr>
                          <m:t>𝑚</m:t>
                        </m:r>
                      </m:sup>
                    </m:sSubSup>
                    <m:d>
                      <m:dPr>
                        <m:ctrlPr>
                          <a:rPr lang="zh-CN" altLang="zh-CN" i="1">
                            <a:latin typeface="Cambria Math" panose="02040503050406030204" pitchFamily="18" charset="0"/>
                          </a:rPr>
                        </m:ctrlPr>
                      </m:dPr>
                      <m:e>
                        <m:func>
                          <m:funcPr>
                            <m:ctrlPr>
                              <a:rPr lang="zh-CN" altLang="zh-CN" i="1">
                                <a:latin typeface="Cambria Math" panose="02040503050406030204" pitchFamily="18" charset="0"/>
                              </a:rPr>
                            </m:ctrlPr>
                          </m:funcPr>
                          <m:fName>
                            <m:r>
                              <m:rPr>
                                <m:sty m:val="p"/>
                              </m:rPr>
                              <a:rPr lang="zh-CN" altLang="zh-CN">
                                <a:latin typeface="Cambria Math" panose="02040503050406030204" pitchFamily="18" charset="0"/>
                              </a:rPr>
                              <m:t>cos</m:t>
                            </m:r>
                          </m:fName>
                          <m:e>
                            <m:r>
                              <a:rPr lang="zh-CN" altLang="zh-CN">
                                <a:latin typeface="Cambria Math" panose="02040503050406030204" pitchFamily="18" charset="0"/>
                              </a:rPr>
                              <m:t>𝜃</m:t>
                            </m:r>
                          </m:e>
                        </m:func>
                      </m:e>
                    </m:d>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𝑖𝑚</m:t>
                        </m:r>
                        <m:r>
                          <a:rPr lang="zh-CN" altLang="zh-CN">
                            <a:latin typeface="Cambria Math" panose="02040503050406030204" pitchFamily="18" charset="0"/>
                          </a:rPr>
                          <m:t>𝜑</m:t>
                        </m:r>
                      </m:sup>
                    </m:sSup>
                  </m:oMath>
                </a14:m>
                <a:br>
                  <a:rPr lang="zh-CN" altLang="zh-CN" dirty="0"/>
                </a:br>
                <a14:m>
                  <m:oMath xmlns:m="http://schemas.openxmlformats.org/officeDocument/2006/math">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𝑙</m:t>
                        </m:r>
                      </m:sub>
                      <m:sup>
                        <m:r>
                          <a:rPr lang="zh-CN" altLang="zh-CN">
                            <a:latin typeface="Cambria Math" panose="02040503050406030204" pitchFamily="18" charset="0"/>
                          </a:rPr>
                          <m:t>𝑚</m:t>
                        </m:r>
                        <m:r>
                          <a:rPr lang="zh-CN" altLang="zh-CN">
                            <a:latin typeface="Cambria Math" panose="02040503050406030204" pitchFamily="18" charset="0"/>
                          </a:rPr>
                          <m:t>∗</m:t>
                        </m:r>
                      </m:sup>
                    </m:sSubSup>
                    <m:r>
                      <a:rPr lang="zh-CN" altLang="zh-CN">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zh-CN" altLang="zh-CN">
                                <a:latin typeface="Cambria Math" panose="02040503050406030204" pitchFamily="18" charset="0"/>
                              </a:rPr>
                              <m:t>−1</m:t>
                            </m:r>
                          </m:e>
                        </m:d>
                      </m:e>
                      <m:sup>
                        <m:r>
                          <a:rPr lang="zh-CN" altLang="zh-CN">
                            <a:latin typeface="Cambria Math" panose="02040503050406030204" pitchFamily="18" charset="0"/>
                          </a:rPr>
                          <m:t>𝑚</m:t>
                        </m:r>
                      </m:sup>
                    </m:sSup>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𝑙</m:t>
                        </m:r>
                      </m:sub>
                      <m:sup>
                        <m:r>
                          <a:rPr lang="zh-CN" altLang="zh-CN">
                            <a:latin typeface="Cambria Math" panose="02040503050406030204" pitchFamily="18" charset="0"/>
                          </a:rPr>
                          <m:t>−</m:t>
                        </m:r>
                        <m:r>
                          <a:rPr lang="zh-CN" altLang="zh-CN">
                            <a:latin typeface="Cambria Math" panose="02040503050406030204" pitchFamily="18" charset="0"/>
                          </a:rPr>
                          <m:t>𝑚</m:t>
                        </m:r>
                      </m:sup>
                    </m:sSubSup>
                  </m:oMath>
                </a14:m>
                <a:endParaRPr lang="zh-CN" altLang="zh-CN" dirty="0"/>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481138"/>
                <a:ext cx="5751871" cy="4525962"/>
              </a:xfrm>
              <a:blipFill>
                <a:blip r:embed="rId2"/>
                <a:stretch>
                  <a:fillRect l="-1059" r="-264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氢原子的量子力学解</a:t>
            </a:r>
          </a:p>
        </p:txBody>
      </p:sp>
      <p:pic>
        <p:nvPicPr>
          <p:cNvPr id="1026" name="Picture 2" descr="— mhY71 &#10;—1,1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226" y="4686813"/>
            <a:ext cx="5128751" cy="177559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5633088" y="436871"/>
            <a:ext cx="2508818" cy="2571801"/>
          </a:xfrm>
          <a:prstGeom prst="rect">
            <a:avLst/>
          </a:prstGeom>
        </p:spPr>
      </p:pic>
    </p:spTree>
    <p:extLst>
      <p:ext uri="{BB962C8B-B14F-4D97-AF65-F5344CB8AC3E}">
        <p14:creationId xmlns:p14="http://schemas.microsoft.com/office/powerpoint/2010/main" val="2900948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𝑑</m:t>
                              </m:r>
                            </m:e>
                            <m:sup>
                              <m:r>
                                <a:rPr lang="x-IV_mathan" altLang="zh-CN">
                                  <a:latin typeface="Cambria Math" panose="02040503050406030204" pitchFamily="18" charset="0"/>
                                  <a:ea typeface="Cambria Math" panose="02040503050406030204" pitchFamily="18" charset="0"/>
                                </a:rPr>
                                <m:t>2</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num>
                        <m:den>
                          <m:r>
                            <a:rPr lang="x-IV_mathan" altLang="zh-CN">
                              <a:latin typeface="Cambria Math" panose="02040503050406030204" pitchFamily="18" charset="0"/>
                              <a:ea typeface="Cambria Math" panose="02040503050406030204" pitchFamily="18" charset="0"/>
                            </a:rPr>
                            <m:t>𝑑</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𝐸</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4</m:t>
                                  </m:r>
                                  <m:r>
                                    <a:rPr lang="x-IV_mathan" altLang="zh-CN">
                                      <a:latin typeface="Cambria Math" panose="02040503050406030204" pitchFamily="18" charset="0"/>
                                      <a:ea typeface="Cambria Math" panose="02040503050406030204" pitchFamily="18" charset="0"/>
                                    </a:rPr>
                                    <m:t>𝜋</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𝜀</m:t>
                                      </m:r>
                                    </m:e>
                                    <m:sub>
                                      <m:r>
                                        <a:rPr lang="x-IV_mathan" altLang="zh-CN">
                                          <a:latin typeface="Cambria Math" panose="02040503050406030204" pitchFamily="18" charset="0"/>
                                          <a:ea typeface="Cambria Math" panose="02040503050406030204" pitchFamily="18" charset="0"/>
                                        </a:rPr>
                                        <m:t>0</m:t>
                                      </m:r>
                                    </m:sub>
                                  </m:sSub>
                                  <m:r>
                                    <a:rPr lang="x-IV_mathan" altLang="zh-CN">
                                      <a:latin typeface="Cambria Math" panose="02040503050406030204" pitchFamily="18" charset="0"/>
                                      <a:ea typeface="Cambria Math" panose="02040503050406030204" pitchFamily="18" charset="0"/>
                                    </a:rPr>
                                    <m:t>𝑟</m:t>
                                  </m:r>
                                </m:den>
                              </m:f>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342900" fontAlgn="ctr">
                  <a:spcBef>
                    <a:spcPts val="0"/>
                  </a:spcBef>
                  <a:spcAft>
                    <a:spcPts val="0"/>
                  </a:spcAft>
                  <a:buFont typeface="+mj-lt"/>
                  <a:buAutoNum type="arabicPeriod"/>
                </a:pPr>
                <a:r>
                  <a:rPr lang="zh-CN" altLang="zh-CN" dirty="0">
                    <a:ea typeface="Microsoft YaHei" panose="020B0503020204020204" pitchFamily="34" charset="-122"/>
                  </a:rPr>
                  <a:t>首先改写方程形式，定义参数</a:t>
                </a:r>
                <a:endParaRPr lang="zh-CN" altLang="zh-CN" dirty="0"/>
              </a:p>
              <a:p>
                <a:pPr marL="0" marR="0">
                  <a:spcBef>
                    <a:spcPts val="0"/>
                  </a:spcBef>
                  <a:spcAft>
                    <a:spcPts val="0"/>
                  </a:spcAft>
                </a:pPr>
                <a14:m>
                  <m:oMath xmlns:m="http://schemas.openxmlformats.org/officeDocument/2006/math">
                    <m:r>
                      <a:rPr lang="x-IV_mathan" altLang="zh-CN">
                        <a:latin typeface="Cambria Math" panose="02040503050406030204" pitchFamily="18" charset="0"/>
                        <a:ea typeface="Cambria Math" panose="02040503050406030204" pitchFamily="18" charset="0"/>
                      </a:rPr>
                      <m:t>𝑘</m:t>
                    </m:r>
                    <m:r>
                      <a:rPr lang="x-IV_mathan" altLang="zh-CN">
                        <a:latin typeface="Cambria Math" panose="02040503050406030204" pitchFamily="18" charset="0"/>
                        <a:ea typeface="Cambria Math" panose="02040503050406030204" pitchFamily="18" charset="0"/>
                      </a:rPr>
                      <m:t>=</m:t>
                    </m:r>
                    <m:rad>
                      <m:radPr>
                        <m:degHide m:val="on"/>
                        <m:ctrlPr>
                          <a:rPr lang="x-IV_mathan" altLang="zh-CN" i="1">
                            <a:latin typeface="Cambria Math" panose="02040503050406030204" pitchFamily="18" charset="0"/>
                            <a:ea typeface="Cambria Math" panose="02040503050406030204" pitchFamily="18" charset="0"/>
                          </a:rPr>
                        </m:ctrlPr>
                      </m:radPr>
                      <m:deg/>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𝜇</m:t>
                            </m:r>
                            <m:r>
                              <a:rPr lang="x-IV_mathan" altLang="zh-CN">
                                <a:latin typeface="Cambria Math" panose="02040503050406030204" pitchFamily="18" charset="0"/>
                                <a:ea typeface="Cambria Math" panose="02040503050406030204" pitchFamily="18" charset="0"/>
                              </a:rPr>
                              <m:t>𝐸</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e>
                    </m:rad>
                  </m:oMath>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𝑑</m:t>
                              </m:r>
                            </m:e>
                            <m:sup>
                              <m:r>
                                <a:rPr lang="x-IV_mathan" altLang="zh-CN">
                                  <a:latin typeface="Cambria Math" panose="02040503050406030204" pitchFamily="18" charset="0"/>
                                  <a:ea typeface="Cambria Math" panose="02040503050406030204" pitchFamily="18" charset="0"/>
                                </a:rPr>
                                <m:t>2</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num>
                        <m:den>
                          <m:r>
                            <a:rPr lang="x-IV_mathan" altLang="zh-CN">
                              <a:latin typeface="Cambria Math" panose="02040503050406030204" pitchFamily="18" charset="0"/>
                              <a:ea typeface="Cambria Math" panose="02040503050406030204" pitchFamily="18" charset="0"/>
                            </a:rPr>
                            <m:t>𝑑</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𝑘</m:t>
                              </m:r>
                            </m:e>
                            <m:sup>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𝜇</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𝜋</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𝜀</m:t>
                                  </m:r>
                                </m:e>
                                <m:sub>
                                  <m:r>
                                    <a:rPr lang="x-IV_mathan" altLang="zh-CN">
                                      <a:latin typeface="Cambria Math" panose="02040503050406030204" pitchFamily="18" charset="0"/>
                                      <a:ea typeface="Cambria Math" panose="02040503050406030204" pitchFamily="18" charset="0"/>
                                    </a:rPr>
                                    <m:t>0</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𝑟</m:t>
                              </m:r>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r>
                      <a:rPr lang="x-IV_mathan" altLang="zh-CN">
                        <a:latin typeface="Cambria Math" panose="02040503050406030204" pitchFamily="18" charset="0"/>
                        <a:ea typeface="Cambria Math" panose="02040503050406030204" pitchFamily="18" charset="0"/>
                      </a:rPr>
                      <m:t>𝜌</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𝑘𝑟</m:t>
                    </m:r>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𝜌</m:t>
                        </m:r>
                      </m:e>
                      <m:sub>
                        <m:r>
                          <a:rPr lang="x-IV_mathan" altLang="zh-CN">
                            <a:latin typeface="Cambria Math" panose="02040503050406030204" pitchFamily="18" charset="0"/>
                            <a:ea typeface="Cambria Math" panose="02040503050406030204" pitchFamily="18" charset="0"/>
                          </a:rPr>
                          <m:t>0</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𝜇</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𝜋</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𝜀</m:t>
                            </m:r>
                          </m:e>
                          <m:sub>
                            <m:r>
                              <a:rPr lang="x-IV_mathan" altLang="zh-CN">
                                <a:latin typeface="Cambria Math" panose="02040503050406030204" pitchFamily="18" charset="0"/>
                                <a:ea typeface="Cambria Math" panose="02040503050406030204" pitchFamily="18" charset="0"/>
                              </a:rPr>
                              <m:t>0</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𝑘</m:t>
                        </m:r>
                      </m:den>
                    </m:f>
                  </m:oMath>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𝑑</m:t>
                              </m:r>
                            </m:e>
                            <m:sup>
                              <m:r>
                                <a:rPr lang="x-IV_mathan" altLang="zh-CN">
                                  <a:latin typeface="Cambria Math" panose="02040503050406030204" pitchFamily="18" charset="0"/>
                                  <a:ea typeface="Cambria Math" panose="02040503050406030204" pitchFamily="18" charset="0"/>
                                </a:rPr>
                                <m:t>2</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num>
                        <m:den>
                          <m:r>
                            <a:rPr lang="x-IV_mathan" altLang="zh-CN">
                              <a:latin typeface="Cambria Math" panose="02040503050406030204" pitchFamily="18" charset="0"/>
                              <a:ea typeface="Cambria Math" panose="02040503050406030204" pitchFamily="18" charset="0"/>
                            </a:rPr>
                            <m:t>𝑑</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1−</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𝜌</m:t>
                                  </m:r>
                                </m:e>
                                <m:sub>
                                  <m:r>
                                    <a:rPr lang="x-IV_mathan" altLang="zh-CN">
                                      <a:latin typeface="Cambria Math" panose="02040503050406030204" pitchFamily="18" charset="0"/>
                                      <a:ea typeface="Cambria Math" panose="02040503050406030204" pitchFamily="18" charset="0"/>
                                    </a:rPr>
                                    <m:t>0</m:t>
                                  </m:r>
                                </m:sub>
                              </m:sSub>
                            </m:num>
                            <m:den>
                              <m:r>
                                <a:rPr lang="x-IV_mathan" altLang="zh-CN">
                                  <a:latin typeface="Cambria Math" panose="02040503050406030204" pitchFamily="18" charset="0"/>
                                  <a:ea typeface="Cambria Math" panose="02040503050406030204" pitchFamily="18" charset="0"/>
                                </a:rPr>
                                <m:t>𝜌</m:t>
                              </m:r>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oMath>
                  </m:oMathPara>
                </a14:m>
                <a:endParaRPr lang="x-IV_mathan" altLang="zh-CN" dirty="0">
                  <a:ea typeface="Cambria Math" panose="02040503050406030204" pitchFamily="18" charset="0"/>
                </a:endParaRP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径向一维问题</a:t>
            </a:r>
            <a:endParaRPr lang="zh-CN" altLang="en-US" dirty="0"/>
          </a:p>
        </p:txBody>
      </p:sp>
    </p:spTree>
    <p:extLst>
      <p:ext uri="{BB962C8B-B14F-4D97-AF65-F5344CB8AC3E}">
        <p14:creationId xmlns:p14="http://schemas.microsoft.com/office/powerpoint/2010/main" val="3351794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pPr marL="342900" fontAlgn="ctr">
                  <a:spcBef>
                    <a:spcPts val="0"/>
                  </a:spcBef>
                  <a:spcAft>
                    <a:spcPts val="0"/>
                  </a:spcAft>
                  <a:buFont typeface="+mj-lt"/>
                  <a:buAutoNum type="arabicPeriod" startAt="2"/>
                </a:pPr>
                <a:r>
                  <a:rPr lang="zh-CN" altLang="zh-CN" dirty="0">
                    <a:ea typeface="Microsoft YaHei" panose="020B0503020204020204" pitchFamily="34" charset="-122"/>
                  </a:rPr>
                  <a:t>考查两个奇点的的渐进行为</a:t>
                </a:r>
                <a:endParaRPr lang="zh-CN" altLang="zh-CN" dirty="0"/>
              </a:p>
              <a:p>
                <a:pPr marL="0" marR="0">
                  <a:spcBef>
                    <a:spcPts val="0"/>
                  </a:spcBef>
                  <a:spcAft>
                    <a:spcPts val="0"/>
                  </a:spcAft>
                </a:pPr>
                <a14:m>
                  <m:oMath xmlns:m="http://schemas.openxmlformats.org/officeDocument/2006/math">
                    <m:r>
                      <a:rPr lang="zh-CN" altLang="zh-CN">
                        <a:solidFill>
                          <a:srgbClr val="000000"/>
                        </a:solidFill>
                        <a:latin typeface="Cambria Math" panose="02040503050406030204" pitchFamily="18" charset="0"/>
                        <a:ea typeface="Cambria Math" panose="02040503050406030204" pitchFamily="18" charset="0"/>
                      </a:rPr>
                      <m:t>𝑟</m:t>
                    </m:r>
                    <m:r>
                      <a:rPr lang="zh-CN" altLang="zh-CN">
                        <a:solidFill>
                          <a:srgbClr val="000000"/>
                        </a:solidFill>
                        <a:latin typeface="Cambria Math" panose="02040503050406030204" pitchFamily="18" charset="0"/>
                        <a:ea typeface="Cambria Math" panose="02040503050406030204" pitchFamily="18" charset="0"/>
                      </a:rPr>
                      <m:t>→0</m:t>
                    </m:r>
                  </m:oMath>
                </a14:m>
                <a:r>
                  <a:rPr lang="en-US" altLang="zh-CN" dirty="0">
                    <a:solidFill>
                      <a:srgbClr val="000000"/>
                    </a:solidFill>
                    <a:ea typeface="Cambria Math" panose="02040503050406030204" pitchFamily="18" charset="0"/>
                  </a:rPr>
                  <a:t> </a:t>
                </a:r>
                <a:endParaRPr lang="zh-CN" altLang="zh-CN" dirty="0">
                  <a:solidFill>
                    <a:srgbClr val="00000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2</m:t>
                              </m:r>
                            </m:sup>
                          </m:sSup>
                        </m:den>
                      </m:f>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sup>
                    </m:sSup>
                    <m:r>
                      <a:rPr lang="x-IV_mathan" altLang="zh-CN" i="1">
                        <a:latin typeface="Cambria Math" panose="02040503050406030204" pitchFamily="18" charset="0"/>
                        <a:ea typeface="Cambria Math" panose="02040503050406030204" pitchFamily="18" charset="0"/>
                      </a:rPr>
                      <m:t> </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0</m:t>
                        </m:r>
                      </m:e>
                    </m:d>
                    <m:r>
                      <a:rPr lang="x-IV_mathan" altLang="zh-CN">
                        <a:latin typeface="Cambria Math" panose="02040503050406030204" pitchFamily="18" charset="0"/>
                        <a:ea typeface="Cambria Math" panose="02040503050406030204" pitchFamily="18" charset="0"/>
                      </a:rPr>
                      <m:t>=0⇒</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oMath>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r>
                      <a:rPr lang="zh-CN" altLang="zh-CN">
                        <a:solidFill>
                          <a:srgbClr val="000000"/>
                        </a:solidFill>
                        <a:latin typeface="Cambria Math" panose="02040503050406030204" pitchFamily="18" charset="0"/>
                        <a:ea typeface="Cambria Math" panose="02040503050406030204" pitchFamily="18" charset="0"/>
                      </a:rPr>
                      <m:t>𝑟</m:t>
                    </m:r>
                    <m:r>
                      <a:rPr lang="zh-CN" altLang="zh-CN">
                        <a:solidFill>
                          <a:srgbClr val="000000"/>
                        </a:solidFill>
                        <a:latin typeface="Cambria Math" panose="02040503050406030204" pitchFamily="18" charset="0"/>
                        <a:ea typeface="Cambria Math" panose="02040503050406030204" pitchFamily="18" charset="0"/>
                      </a:rPr>
                      <m:t>→∞</m:t>
                    </m:r>
                  </m:oMath>
                </a14:m>
                <a:r>
                  <a:rPr lang="en-US" altLang="zh-CN" dirty="0">
                    <a:solidFill>
                      <a:srgbClr val="000000"/>
                    </a:solidFill>
                    <a:ea typeface="Cambria Math" panose="02040503050406030204" pitchFamily="18" charset="0"/>
                  </a:rPr>
                  <a:t> </a:t>
                </a:r>
                <a:endParaRPr lang="zh-CN" altLang="zh-CN" dirty="0">
                  <a:solidFill>
                    <a:srgbClr val="00000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𝜌</m:t>
                        </m:r>
                      </m:sup>
                    </m:sSup>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𝜌</m:t>
                        </m:r>
                      </m:sup>
                    </m:sSup>
                    <m:r>
                      <a:rPr lang="x-IV_mathan" altLang="zh-CN" i="1">
                        <a:latin typeface="Cambria Math" panose="02040503050406030204" pitchFamily="18" charset="0"/>
                        <a:ea typeface="Cambria Math" panose="02040503050406030204" pitchFamily="18" charset="0"/>
                      </a:rPr>
                      <m:t> </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m:t>
                        </m:r>
                      </m:e>
                    </m:d>
                    <m:r>
                      <a:rPr lang="x-IV_mathan" altLang="zh-CN">
                        <a:latin typeface="Cambria Math" panose="02040503050406030204" pitchFamily="18" charset="0"/>
                        <a:ea typeface="Cambria Math" panose="02040503050406030204" pitchFamily="18" charset="0"/>
                      </a:rPr>
                      <m:t>=0⇒</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𝜌</m:t>
                        </m:r>
                      </m:sup>
                    </m:sSup>
                  </m:oMath>
                </a14:m>
                <a:endParaRPr lang="x-IV_mathan" altLang="zh-CN" dirty="0">
                  <a:ea typeface="Cambria Math" panose="02040503050406030204" pitchFamily="18" charset="0"/>
                </a:endParaRPr>
              </a:p>
              <a:p>
                <a:pPr marL="0" marR="0">
                  <a:spcBef>
                    <a:spcPts val="0"/>
                  </a:spcBef>
                  <a:spcAft>
                    <a:spcPts val="0"/>
                  </a:spcAft>
                </a:pPr>
                <a:endParaRPr lang="x-IV_mathan" altLang="zh-CN" dirty="0">
                  <a:ea typeface="Cambria Math" panose="02040503050406030204" pitchFamily="18" charset="0"/>
                </a:endParaRPr>
              </a:p>
              <a:p>
                <a:pPr marL="342900" fontAlgn="ctr">
                  <a:spcBef>
                    <a:spcPts val="0"/>
                  </a:spcBef>
                  <a:spcAft>
                    <a:spcPts val="0"/>
                  </a:spcAft>
                  <a:buFont typeface="+mj-lt"/>
                  <a:buAutoNum type="arabicPeriod" startAt="3"/>
                </a:pPr>
                <a:r>
                  <a:rPr lang="zh-CN" altLang="zh-CN" dirty="0">
                    <a:ea typeface="Microsoft YaHei" panose="020B0503020204020204" pitchFamily="34" charset="-122"/>
                  </a:rPr>
                  <a:t>通过渐进解构造解的形式</a:t>
                </a:r>
                <a:endParaRPr lang="zh-CN" altLang="zh-CN" dirty="0"/>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𝜌</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𝜌</m:t>
                          </m:r>
                        </m:e>
                      </m:d>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m:t>
                      </m:r>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𝜌</m:t>
                          </m:r>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+2</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r>
                            <a:rPr lang="x-IV_mathan" altLang="zh-CN">
                              <a:latin typeface="Cambria Math" panose="02040503050406030204" pitchFamily="18" charset="0"/>
                              <a:ea typeface="Cambria Math" panose="02040503050406030204" pitchFamily="18" charset="0"/>
                            </a:rPr>
                            <m:t>𝜌</m:t>
                          </m:r>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𝜌</m:t>
                              </m:r>
                            </m:e>
                            <m:sub>
                              <m:r>
                                <a:rPr lang="x-IV_mathan" altLang="zh-CN">
                                  <a:latin typeface="Cambria Math" panose="02040503050406030204" pitchFamily="18" charset="0"/>
                                  <a:ea typeface="Cambria Math" panose="02040503050406030204" pitchFamily="18" charset="0"/>
                                </a:rPr>
                                <m:t>0</m:t>
                              </m:r>
                            </m:sub>
                          </m:sSub>
                          <m:r>
                            <a:rPr lang="x-IV_mathan" altLang="zh-CN">
                              <a:latin typeface="Cambria Math" panose="02040503050406030204" pitchFamily="18" charset="0"/>
                              <a:ea typeface="Cambria Math" panose="02040503050406030204" pitchFamily="18" charset="0"/>
                            </a:rPr>
                            <m:t>−2</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 t="-8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径向一维问题</a:t>
            </a:r>
            <a:endParaRPr lang="zh-CN" altLang="en-US" dirty="0"/>
          </a:p>
        </p:txBody>
      </p:sp>
    </p:spTree>
    <p:extLst>
      <p:ext uri="{BB962C8B-B14F-4D97-AF65-F5344CB8AC3E}">
        <p14:creationId xmlns:p14="http://schemas.microsoft.com/office/powerpoint/2010/main" val="3402886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171450" y="1123949"/>
                <a:ext cx="8229600" cy="5306347"/>
              </a:xfrm>
            </p:spPr>
            <p:txBody>
              <a:bodyPr/>
              <a:lstStyle/>
              <a:p>
                <a:pPr marL="342900" fontAlgn="ctr">
                  <a:spcBef>
                    <a:spcPts val="0"/>
                  </a:spcBef>
                  <a:spcAft>
                    <a:spcPts val="0"/>
                  </a:spcAft>
                  <a:buFont typeface="+mj-lt"/>
                  <a:buAutoNum type="arabicPeriod" startAt="4"/>
                </a:pPr>
                <a:r>
                  <a:rPr lang="zh-CN" altLang="zh-CN" dirty="0">
                    <a:ea typeface="Microsoft YaHei" panose="020B0503020204020204" pitchFamily="34" charset="-122"/>
                  </a:rPr>
                  <a:t>求解方程得到能量本征值</a:t>
                </a:r>
                <a:endParaRPr lang="zh-CN" altLang="zh-CN" dirty="0"/>
              </a:p>
              <a:p>
                <a:pPr marL="0" marR="0">
                  <a:spcBef>
                    <a:spcPts val="0"/>
                  </a:spcBef>
                  <a:spcAft>
                    <a:spcPts val="0"/>
                  </a:spcAft>
                </a:pPr>
                <a:r>
                  <a:rPr lang="zh-CN" altLang="zh-CN" dirty="0"/>
                  <a:t>假设</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𝑢</m:t>
                        </m:r>
                      </m:e>
                      <m:sub>
                        <m:r>
                          <a:rPr lang="zh-CN" altLang="zh-CN">
                            <a:latin typeface="Cambria Math" panose="02040503050406030204" pitchFamily="18" charset="0"/>
                          </a:rPr>
                          <m:t>𝑙</m:t>
                        </m:r>
                      </m:sub>
                    </m:sSub>
                  </m:oMath>
                </a14:m>
                <a:r>
                  <a:rPr lang="zh-CN" altLang="zh-CN" dirty="0"/>
                  <a:t>可以写成</a:t>
                </a:r>
                <a14:m>
                  <m:oMath xmlns:m="http://schemas.openxmlformats.org/officeDocument/2006/math">
                    <m:r>
                      <a:rPr lang="zh-CN" altLang="zh-CN">
                        <a:latin typeface="Cambria Math" panose="02040503050406030204" pitchFamily="18" charset="0"/>
                      </a:rPr>
                      <m:t>𝜌</m:t>
                    </m:r>
                  </m:oMath>
                </a14:m>
                <a:r>
                  <a:rPr lang="zh-CN" altLang="zh-CN" dirty="0"/>
                  <a:t>的幂级数的形式</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t>代入方程可得</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𝑗𝑐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p>
                          </m:sSup>
                        </m:e>
                      </m:nary>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up>
                          <m:r>
                            <a:rPr lang="x-IV_mathan" altLang="zh-CN">
                              <a:latin typeface="Cambria Math" panose="02040503050406030204" pitchFamily="18" charset="0"/>
                              <a:ea typeface="Cambria Math" panose="02040503050406030204" pitchFamily="18" charset="0"/>
                            </a:rPr>
                            <m:t>∞</m:t>
                          </m:r>
                        </m:sup>
                        <m:e>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−2</m:t>
                              </m:r>
                            </m:sup>
                          </m:sSup>
                        </m:e>
                      </m:nary>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up>
                          <m:r>
                            <a:rPr lang="x-IV_mathan" altLang="zh-CN">
                              <a:latin typeface="Cambria Math" panose="02040503050406030204" pitchFamily="18" charset="0"/>
                              <a:ea typeface="Cambria Math" panose="02040503050406030204" pitchFamily="18" charset="0"/>
                            </a:rPr>
                            <m:t>∞</m:t>
                          </m:r>
                        </m:sup>
                        <m:e>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e>
                          </m:d>
                          <m:r>
                            <a:rPr lang="x-IV_mathan" altLang="zh-CN">
                              <a:latin typeface="Cambria Math" panose="02040503050406030204" pitchFamily="18" charset="0"/>
                              <a:ea typeface="Cambria Math" panose="02040503050406030204" pitchFamily="18" charset="0"/>
                            </a:rPr>
                            <m:t>𝑗</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p>
                          </m:sSup>
                        </m:e>
                      </m:nary>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e>
                          </m:d>
                          <m:r>
                            <a:rPr lang="x-IV_mathan" altLang="zh-CN">
                              <a:latin typeface="Cambria Math" panose="02040503050406030204" pitchFamily="18" charset="0"/>
                              <a:ea typeface="Cambria Math" panose="02040503050406030204" pitchFamily="18" charset="0"/>
                            </a:rPr>
                            <m:t>𝑗</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−1</m:t>
                              </m:r>
                            </m:sup>
                          </m:sSup>
                        </m:e>
                      </m:nary>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nary>
                      <m:naryPr>
                        <m:chr m:val="∑"/>
                        <m:ctrlPr>
                          <a:rPr lang="x-IV_mathan" altLang="zh-CN" i="1">
                            <a:solidFill>
                              <a:srgbClr val="0070C0"/>
                            </a:solidFill>
                            <a:latin typeface="Cambria Math" panose="02040503050406030204" pitchFamily="18" charset="0"/>
                            <a:ea typeface="Cambria Math" panose="02040503050406030204" pitchFamily="18" charset="0"/>
                          </a:rPr>
                        </m:ctrlPr>
                      </m:naryPr>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=0</m:t>
                        </m:r>
                      </m:sub>
                      <m:sup>
                        <m:r>
                          <a:rPr lang="x-IV_mathan" altLang="zh-CN">
                            <a:solidFill>
                              <a:srgbClr val="0070C0"/>
                            </a:solidFill>
                            <a:latin typeface="Cambria Math" panose="02040503050406030204" pitchFamily="18" charset="0"/>
                            <a:ea typeface="Cambria Math" panose="02040503050406030204" pitchFamily="18" charset="0"/>
                          </a:rPr>
                          <m:t>∞</m:t>
                        </m:r>
                      </m:sup>
                      <m:e>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+1</m:t>
                            </m:r>
                          </m:e>
                        </m:d>
                        <m:r>
                          <a:rPr lang="x-IV_mathan" altLang="zh-CN">
                            <a:solidFill>
                              <a:srgbClr val="0070C0"/>
                            </a:solidFill>
                            <a:latin typeface="Cambria Math" panose="02040503050406030204" pitchFamily="18" charset="0"/>
                            <a:ea typeface="Cambria Math" panose="02040503050406030204" pitchFamily="18" charset="0"/>
                          </a:rPr>
                          <m:t>𝑗</m:t>
                        </m:r>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𝑐</m:t>
                            </m:r>
                          </m:e>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+1</m:t>
                            </m:r>
                          </m:sub>
                        </m:sSub>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𝜌</m:t>
                            </m:r>
                          </m:e>
                          <m:sup>
                            <m:r>
                              <a:rPr lang="x-IV_mathan" altLang="zh-CN">
                                <a:solidFill>
                                  <a:srgbClr val="0070C0"/>
                                </a:solidFill>
                                <a:latin typeface="Cambria Math" panose="02040503050406030204" pitchFamily="18" charset="0"/>
                                <a:ea typeface="Cambria Math" panose="02040503050406030204" pitchFamily="18" charset="0"/>
                              </a:rPr>
                              <m:t>𝑗</m:t>
                            </m:r>
                          </m:sup>
                        </m:sSup>
                      </m:e>
                    </m:nary>
                    <m:r>
                      <a:rPr lang="x-IV_mathan" altLang="zh-CN">
                        <a:solidFill>
                          <a:srgbClr val="0070C0"/>
                        </a:solidFill>
                        <a:latin typeface="Cambria Math" panose="02040503050406030204" pitchFamily="18" charset="0"/>
                        <a:ea typeface="Cambria Math" panose="02040503050406030204" pitchFamily="18" charset="0"/>
                      </a:rPr>
                      <m:t>+2</m:t>
                    </m:r>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e>
                    </m:d>
                    <m:nary>
                      <m:naryPr>
                        <m:chr m:val="∑"/>
                        <m:ctrlPr>
                          <a:rPr lang="x-IV_mathan" altLang="zh-CN" i="1">
                            <a:solidFill>
                              <a:srgbClr val="0070C0"/>
                            </a:solidFill>
                            <a:latin typeface="Cambria Math" panose="02040503050406030204" pitchFamily="18" charset="0"/>
                            <a:ea typeface="Cambria Math" panose="02040503050406030204" pitchFamily="18" charset="0"/>
                          </a:rPr>
                        </m:ctrlPr>
                      </m:naryPr>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=0</m:t>
                        </m:r>
                      </m:sub>
                      <m:sup>
                        <m:r>
                          <a:rPr lang="x-IV_mathan" altLang="zh-CN">
                            <a:solidFill>
                              <a:srgbClr val="0070C0"/>
                            </a:solidFill>
                            <a:latin typeface="Cambria Math" panose="02040503050406030204" pitchFamily="18" charset="0"/>
                            <a:ea typeface="Cambria Math" panose="02040503050406030204" pitchFamily="18" charset="0"/>
                          </a:rPr>
                          <m:t>∞</m:t>
                        </m:r>
                      </m:sup>
                      <m:e>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+1</m:t>
                            </m:r>
                          </m:e>
                        </m:d>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𝑐</m:t>
                            </m:r>
                          </m:e>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+1</m:t>
                            </m:r>
                          </m:sub>
                        </m:sSub>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𝜌</m:t>
                            </m:r>
                          </m:e>
                          <m:sup>
                            <m:r>
                              <a:rPr lang="x-IV_mathan" altLang="zh-CN">
                                <a:solidFill>
                                  <a:srgbClr val="0070C0"/>
                                </a:solidFill>
                                <a:latin typeface="Cambria Math" panose="02040503050406030204" pitchFamily="18" charset="0"/>
                                <a:ea typeface="Cambria Math" panose="02040503050406030204" pitchFamily="18" charset="0"/>
                              </a:rPr>
                              <m:t>𝑗</m:t>
                            </m:r>
                          </m:sup>
                        </m:sSup>
                      </m:e>
                    </m:nary>
                    <m:r>
                      <a:rPr lang="x-IV_mathan" altLang="zh-CN">
                        <a:solidFill>
                          <a:srgbClr val="0070C0"/>
                        </a:solidFill>
                        <a:latin typeface="Cambria Math" panose="02040503050406030204" pitchFamily="18" charset="0"/>
                        <a:ea typeface="Cambria Math" panose="02040503050406030204" pitchFamily="18" charset="0"/>
                      </a:rPr>
                      <m:t>−2</m:t>
                    </m:r>
                    <m:nary>
                      <m:naryPr>
                        <m:chr m:val="∑"/>
                        <m:ctrlPr>
                          <a:rPr lang="x-IV_mathan" altLang="zh-CN" i="1">
                            <a:solidFill>
                              <a:srgbClr val="0070C0"/>
                            </a:solidFill>
                            <a:latin typeface="Cambria Math" panose="02040503050406030204" pitchFamily="18" charset="0"/>
                            <a:ea typeface="Cambria Math" panose="02040503050406030204" pitchFamily="18" charset="0"/>
                          </a:rPr>
                        </m:ctrlPr>
                      </m:naryPr>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=0</m:t>
                        </m:r>
                      </m:sub>
                      <m:sup>
                        <m:r>
                          <a:rPr lang="x-IV_mathan" altLang="zh-CN">
                            <a:solidFill>
                              <a:srgbClr val="0070C0"/>
                            </a:solidFill>
                            <a:latin typeface="Cambria Math" panose="02040503050406030204" pitchFamily="18" charset="0"/>
                            <a:ea typeface="Cambria Math" panose="02040503050406030204" pitchFamily="18" charset="0"/>
                          </a:rPr>
                          <m:t>∞</m:t>
                        </m:r>
                      </m:sup>
                      <m:e>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𝑗𝑐</m:t>
                            </m:r>
                          </m:e>
                          <m:sub>
                            <m:r>
                              <a:rPr lang="x-IV_mathan" altLang="zh-CN">
                                <a:solidFill>
                                  <a:srgbClr val="0070C0"/>
                                </a:solidFill>
                                <a:latin typeface="Cambria Math" panose="02040503050406030204" pitchFamily="18" charset="0"/>
                                <a:ea typeface="Cambria Math" panose="02040503050406030204" pitchFamily="18" charset="0"/>
                              </a:rPr>
                              <m:t>𝑗</m:t>
                            </m:r>
                          </m:sub>
                        </m:sSub>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𝜌</m:t>
                            </m:r>
                          </m:e>
                          <m:sup>
                            <m:r>
                              <a:rPr lang="x-IV_mathan" altLang="zh-CN">
                                <a:solidFill>
                                  <a:srgbClr val="0070C0"/>
                                </a:solidFill>
                                <a:latin typeface="Cambria Math" panose="02040503050406030204" pitchFamily="18" charset="0"/>
                                <a:ea typeface="Cambria Math" panose="02040503050406030204" pitchFamily="18" charset="0"/>
                              </a:rPr>
                              <m:t>𝑗</m:t>
                            </m:r>
                          </m:sup>
                        </m:sSup>
                      </m:e>
                    </m:nary>
                    <m:r>
                      <a:rPr lang="x-IV_mathan" altLang="zh-CN">
                        <a:solidFill>
                          <a:srgbClr val="0070C0"/>
                        </a:solidFill>
                        <a:latin typeface="Cambria Math" panose="02040503050406030204" pitchFamily="18" charset="0"/>
                        <a:ea typeface="Cambria Math" panose="02040503050406030204" pitchFamily="18" charset="0"/>
                      </a:rPr>
                      <m:t>+</m:t>
                    </m:r>
                    <m:d>
                      <m:dPr>
                        <m:begChr m:val="["/>
                        <m:endChr m:val="]"/>
                        <m:ctrlPr>
                          <a:rPr lang="x-IV_mathan" altLang="zh-CN" i="1">
                            <a:solidFill>
                              <a:srgbClr val="0070C0"/>
                            </a:solidFill>
                            <a:latin typeface="Cambria Math" panose="02040503050406030204" pitchFamily="18" charset="0"/>
                            <a:ea typeface="Cambria Math" panose="02040503050406030204" pitchFamily="18" charset="0"/>
                          </a:rPr>
                        </m:ctrlPr>
                      </m:dPr>
                      <m:e>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𝜌</m:t>
                            </m:r>
                          </m:e>
                          <m:sub>
                            <m:r>
                              <a:rPr lang="x-IV_mathan" altLang="zh-CN">
                                <a:solidFill>
                                  <a:srgbClr val="0070C0"/>
                                </a:solidFill>
                                <a:latin typeface="Cambria Math" panose="02040503050406030204" pitchFamily="18" charset="0"/>
                                <a:ea typeface="Cambria Math" panose="02040503050406030204" pitchFamily="18" charset="0"/>
                              </a:rPr>
                              <m:t>0</m:t>
                            </m:r>
                          </m:sub>
                        </m:sSub>
                        <m:r>
                          <a:rPr lang="x-IV_mathan" altLang="zh-CN">
                            <a:solidFill>
                              <a:srgbClr val="0070C0"/>
                            </a:solidFill>
                            <a:latin typeface="Cambria Math" panose="02040503050406030204" pitchFamily="18" charset="0"/>
                            <a:ea typeface="Cambria Math" panose="02040503050406030204" pitchFamily="18" charset="0"/>
                          </a:rPr>
                          <m:t>−2</m:t>
                        </m:r>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e>
                        </m:d>
                      </m:e>
                    </m:d>
                    <m:nary>
                      <m:naryPr>
                        <m:chr m:val="∑"/>
                        <m:ctrlPr>
                          <a:rPr lang="x-IV_mathan" altLang="zh-CN" i="1">
                            <a:solidFill>
                              <a:srgbClr val="0070C0"/>
                            </a:solidFill>
                            <a:latin typeface="Cambria Math" panose="02040503050406030204" pitchFamily="18" charset="0"/>
                            <a:ea typeface="Cambria Math" panose="02040503050406030204" pitchFamily="18" charset="0"/>
                          </a:rPr>
                        </m:ctrlPr>
                      </m:naryPr>
                      <m:sub>
                        <m:r>
                          <a:rPr lang="x-IV_mathan" altLang="zh-CN">
                            <a:solidFill>
                              <a:srgbClr val="0070C0"/>
                            </a:solidFill>
                            <a:latin typeface="Cambria Math" panose="02040503050406030204" pitchFamily="18" charset="0"/>
                            <a:ea typeface="Cambria Math" panose="02040503050406030204" pitchFamily="18" charset="0"/>
                          </a:rPr>
                          <m:t>𝑗</m:t>
                        </m:r>
                        <m:r>
                          <a:rPr lang="x-IV_mathan" altLang="zh-CN">
                            <a:solidFill>
                              <a:srgbClr val="0070C0"/>
                            </a:solidFill>
                            <a:latin typeface="Cambria Math" panose="02040503050406030204" pitchFamily="18" charset="0"/>
                            <a:ea typeface="Cambria Math" panose="02040503050406030204" pitchFamily="18" charset="0"/>
                          </a:rPr>
                          <m:t>=0</m:t>
                        </m:r>
                      </m:sub>
                      <m:sup>
                        <m:r>
                          <a:rPr lang="x-IV_mathan" altLang="zh-CN">
                            <a:solidFill>
                              <a:srgbClr val="0070C0"/>
                            </a:solidFill>
                            <a:latin typeface="Cambria Math" panose="02040503050406030204" pitchFamily="18" charset="0"/>
                            <a:ea typeface="Cambria Math" panose="02040503050406030204" pitchFamily="18" charset="0"/>
                          </a:rPr>
                          <m:t>∞</m:t>
                        </m:r>
                      </m:sup>
                      <m:e>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𝑐</m:t>
                            </m:r>
                          </m:e>
                          <m:sub>
                            <m:r>
                              <a:rPr lang="x-IV_mathan" altLang="zh-CN">
                                <a:solidFill>
                                  <a:srgbClr val="0070C0"/>
                                </a:solidFill>
                                <a:latin typeface="Cambria Math" panose="02040503050406030204" pitchFamily="18" charset="0"/>
                                <a:ea typeface="Cambria Math" panose="02040503050406030204" pitchFamily="18" charset="0"/>
                              </a:rPr>
                              <m:t>𝑗</m:t>
                            </m:r>
                          </m:sub>
                        </m:sSub>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𝜌</m:t>
                            </m:r>
                          </m:e>
                          <m:sup>
                            <m:r>
                              <a:rPr lang="x-IV_mathan" altLang="zh-CN">
                                <a:solidFill>
                                  <a:srgbClr val="0070C0"/>
                                </a:solidFill>
                                <a:latin typeface="Cambria Math" panose="02040503050406030204" pitchFamily="18" charset="0"/>
                                <a:ea typeface="Cambria Math" panose="02040503050406030204" pitchFamily="18" charset="0"/>
                              </a:rPr>
                              <m:t>𝑗</m:t>
                            </m:r>
                          </m:sup>
                        </m:sSup>
                      </m:e>
                    </m:nary>
                    <m:r>
                      <a:rPr lang="x-IV_mathan" altLang="zh-CN">
                        <a:solidFill>
                          <a:srgbClr val="0070C0"/>
                        </a:solidFill>
                        <a:latin typeface="Cambria Math" panose="02040503050406030204" pitchFamily="18" charset="0"/>
                        <a:ea typeface="Cambria Math" panose="02040503050406030204" pitchFamily="18" charset="0"/>
                      </a:rPr>
                      <m:t>=0</m:t>
                    </m:r>
                  </m:oMath>
                </a14:m>
                <a:endParaRPr lang="x-IV_mathan" altLang="zh-CN" dirty="0">
                  <a:solidFill>
                    <a:srgbClr val="0070C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d>
                            <m:dPr>
                              <m:begChr m:val="{"/>
                              <m:endChr m:val="}"/>
                              <m:ctrlPr>
                                <a:rPr lang="x-IV_mathan" altLang="zh-CN" i="1">
                                  <a:latin typeface="Cambria Math" panose="02040503050406030204" pitchFamily="18" charset="0"/>
                                  <a:ea typeface="Cambria Math" panose="02040503050406030204" pitchFamily="18" charset="0"/>
                                </a:rPr>
                              </m:ctrlPr>
                            </m:dPr>
                            <m:e>
                              <m:d>
                                <m:dPr>
                                  <m:ctrlPr>
                                    <a:rPr lang="x-IV_mathan" altLang="zh-CN" i="1" smtClean="0">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e>
                              </m:d>
                              <m:r>
                                <a:rPr lang="x-IV_mathan" altLang="zh-CN">
                                  <a:solidFill>
                                    <a:srgbClr val="C00000"/>
                                  </a:solidFill>
                                  <a:latin typeface="Cambria Math" panose="02040503050406030204" pitchFamily="18" charset="0"/>
                                  <a:ea typeface="Cambria Math" panose="02040503050406030204" pitchFamily="18" charset="0"/>
                                </a:rPr>
                                <m:t>𝑗</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sub>
                              </m:sSub>
                              <m:r>
                                <a:rPr lang="x-IV_mathan" altLang="zh-CN">
                                  <a:solidFill>
                                    <a:srgbClr val="C00000"/>
                                  </a:solidFill>
                                  <a:latin typeface="Cambria Math" panose="02040503050406030204" pitchFamily="18" charset="0"/>
                                  <a:ea typeface="Cambria Math" panose="02040503050406030204" pitchFamily="18" charset="0"/>
                                </a:rPr>
                                <m:t>+2</m:t>
                              </m:r>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+1</m:t>
                                  </m:r>
                                </m:e>
                              </m:d>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e>
                              </m:d>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sub>
                              </m:sSub>
                              <m:r>
                                <a:rPr lang="x-IV_mathan" altLang="zh-CN">
                                  <a:solidFill>
                                    <a:srgbClr val="C00000"/>
                                  </a:solidFill>
                                  <a:latin typeface="Cambria Math" panose="02040503050406030204" pitchFamily="18" charset="0"/>
                                  <a:ea typeface="Cambria Math" panose="02040503050406030204" pitchFamily="18" charset="0"/>
                                </a:rPr>
                                <m:t>−2</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𝑗𝑐</m:t>
                                  </m:r>
                                </m:e>
                                <m:sub>
                                  <m:r>
                                    <a:rPr lang="x-IV_mathan" altLang="zh-CN">
                                      <a:solidFill>
                                        <a:srgbClr val="C00000"/>
                                      </a:solidFill>
                                      <a:latin typeface="Cambria Math" panose="02040503050406030204" pitchFamily="18" charset="0"/>
                                      <a:ea typeface="Cambria Math" panose="02040503050406030204" pitchFamily="18" charset="0"/>
                                    </a:rPr>
                                    <m:t>𝑗</m:t>
                                  </m:r>
                                </m:sub>
                              </m:sSub>
                              <m:r>
                                <a:rPr lang="x-IV_mathan" altLang="zh-CN">
                                  <a:solidFill>
                                    <a:srgbClr val="C00000"/>
                                  </a:solidFill>
                                  <a:latin typeface="Cambria Math" panose="02040503050406030204" pitchFamily="18" charset="0"/>
                                  <a:ea typeface="Cambria Math" panose="02040503050406030204" pitchFamily="18" charset="0"/>
                                </a:rPr>
                                <m:t>+</m:t>
                              </m:r>
                              <m:d>
                                <m:dPr>
                                  <m:begChr m:val="["/>
                                  <m:endChr m:val="]"/>
                                  <m:ctrlPr>
                                    <a:rPr lang="x-IV_mathan" altLang="zh-CN" i="1">
                                      <a:solidFill>
                                        <a:srgbClr val="C00000"/>
                                      </a:solidFill>
                                      <a:latin typeface="Cambria Math" panose="02040503050406030204" pitchFamily="18" charset="0"/>
                                      <a:ea typeface="Cambria Math" panose="02040503050406030204" pitchFamily="18" charset="0"/>
                                    </a:rPr>
                                  </m:ctrlPr>
                                </m:dPr>
                                <m:e>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𝜌</m:t>
                                      </m:r>
                                    </m:e>
                                    <m:sub>
                                      <m:r>
                                        <a:rPr lang="x-IV_mathan" altLang="zh-CN">
                                          <a:solidFill>
                                            <a:srgbClr val="C00000"/>
                                          </a:solidFill>
                                          <a:latin typeface="Cambria Math" panose="02040503050406030204" pitchFamily="18" charset="0"/>
                                          <a:ea typeface="Cambria Math" panose="02040503050406030204" pitchFamily="18" charset="0"/>
                                        </a:rPr>
                                        <m:t>0</m:t>
                                      </m:r>
                                    </m:sub>
                                  </m:sSub>
                                  <m:r>
                                    <a:rPr lang="x-IV_mathan" altLang="zh-CN">
                                      <a:solidFill>
                                        <a:srgbClr val="C00000"/>
                                      </a:solidFill>
                                      <a:latin typeface="Cambria Math" panose="02040503050406030204" pitchFamily="18" charset="0"/>
                                      <a:ea typeface="Cambria Math" panose="02040503050406030204" pitchFamily="18" charset="0"/>
                                    </a:rPr>
                                    <m:t>−2</m:t>
                                  </m:r>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+1</m:t>
                                      </m:r>
                                    </m:e>
                                  </m:d>
                                </m:e>
                              </m:d>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sub>
                              </m:sSub>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171450" y="1123949"/>
                <a:ext cx="8229600" cy="5306347"/>
              </a:xfrm>
              <a:blipFill>
                <a:blip r:embed="rId2"/>
                <a:stretch>
                  <a:fillRect l="-2222" t="-574"/>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zh-CN" dirty="0">
                <a:effectLst/>
              </a:rPr>
              <a:t>径向一维问题</a:t>
            </a:r>
            <a:endParaRPr lang="zh-CN" altLang="en-US" dirty="0"/>
          </a:p>
        </p:txBody>
      </p:sp>
    </p:spTree>
    <p:extLst>
      <p:ext uri="{BB962C8B-B14F-4D97-AF65-F5344CB8AC3E}">
        <p14:creationId xmlns:p14="http://schemas.microsoft.com/office/powerpoint/2010/main" val="3939495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091778"/>
                <a:ext cx="8229600" cy="5382763"/>
              </a:xfrm>
            </p:spPr>
            <p:txBody>
              <a:bodyPr/>
              <a:lstStyle/>
              <a:p>
                <a:pPr marL="0" marR="0">
                  <a:spcBef>
                    <a:spcPts val="0"/>
                  </a:spcBef>
                  <a:spcAft>
                    <a:spcPts val="0"/>
                  </a:spcAft>
                </a:pPr>
                <a:r>
                  <a:rPr lang="zh-CN" altLang="zh-CN" dirty="0"/>
                  <a:t>于是有</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r>
                        <a:rPr lang="x-IV_mathan" altLang="zh-CN">
                          <a:solidFill>
                            <a:srgbClr val="000000"/>
                          </a:solidFill>
                          <a:latin typeface="Cambria Math" panose="02040503050406030204" pitchFamily="18" charset="0"/>
                          <a:ea typeface="Cambria Math" panose="02040503050406030204" pitchFamily="18" charset="0"/>
                        </a:rPr>
                        <m:t>𝑗</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+2</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+1</m:t>
                          </m:r>
                        </m:e>
                      </m:d>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−2</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𝑗𝑐</m:t>
                          </m:r>
                        </m:e>
                        <m:sub>
                          <m:r>
                            <a:rPr lang="x-IV_mathan" altLang="zh-CN">
                              <a:solidFill>
                                <a:srgbClr val="000000"/>
                              </a:solidFill>
                              <a:latin typeface="Cambria Math" panose="02040503050406030204" pitchFamily="18" charset="0"/>
                              <a:ea typeface="Cambria Math" panose="02040503050406030204" pitchFamily="18" charset="0"/>
                            </a:rPr>
                            <m:t>𝑗</m:t>
                          </m:r>
                        </m:sub>
                      </m:sSub>
                      <m:r>
                        <a:rPr lang="x-IV_mathan" altLang="zh-CN">
                          <a:solidFill>
                            <a:srgbClr val="000000"/>
                          </a:solidFill>
                          <a:latin typeface="Cambria Math" panose="02040503050406030204" pitchFamily="18" charset="0"/>
                          <a:ea typeface="Cambria Math" panose="02040503050406030204" pitchFamily="18" charset="0"/>
                        </a:rPr>
                        <m:t>+</m:t>
                      </m:r>
                      <m:d>
                        <m:dPr>
                          <m:begChr m:val="["/>
                          <m:endChr m:val="]"/>
                          <m:ctrlPr>
                            <a:rPr lang="x-IV_mathan" altLang="zh-CN" i="1">
                              <a:solidFill>
                                <a:srgbClr val="000000"/>
                              </a:solidFill>
                              <a:latin typeface="Cambria Math" panose="02040503050406030204" pitchFamily="18" charset="0"/>
                              <a:ea typeface="Cambria Math" panose="02040503050406030204" pitchFamily="18" charset="0"/>
                            </a:rPr>
                          </m:ctrlPr>
                        </m:dPr>
                        <m:e>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𝜌</m:t>
                              </m:r>
                            </m:e>
                            <m:sub>
                              <m:r>
                                <a:rPr lang="x-IV_mathan" altLang="zh-CN">
                                  <a:solidFill>
                                    <a:srgbClr val="000000"/>
                                  </a:solidFill>
                                  <a:latin typeface="Cambria Math" panose="02040503050406030204" pitchFamily="18" charset="0"/>
                                  <a:ea typeface="Cambria Math" panose="02040503050406030204" pitchFamily="18" charset="0"/>
                                </a:rPr>
                                <m:t>0</m:t>
                              </m:r>
                            </m:sub>
                          </m:sSub>
                          <m:r>
                            <a:rPr lang="x-IV_mathan" altLang="zh-CN">
                              <a:solidFill>
                                <a:srgbClr val="000000"/>
                              </a:solidFill>
                              <a:latin typeface="Cambria Math" panose="02040503050406030204" pitchFamily="18" charset="0"/>
                              <a:ea typeface="Cambria Math" panose="02040503050406030204" pitchFamily="18" charset="0"/>
                            </a:rPr>
                            <m:t>−2</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+1</m:t>
                              </m:r>
                            </m:e>
                          </m:d>
                        </m:e>
                      </m:d>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r>
                        <a:rPr lang="x-IV_mathan" altLang="zh-CN">
                          <a:solidFill>
                            <a:srgbClr val="000000"/>
                          </a:solidFill>
                          <a:latin typeface="Cambria Math" panose="02040503050406030204" pitchFamily="18" charset="0"/>
                          <a:ea typeface="Cambria Math" panose="02040503050406030204" pitchFamily="18" charset="0"/>
                        </a:rPr>
                        <m:t>=0</m:t>
                      </m:r>
                    </m:oMath>
                  </m:oMathPara>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t>即</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d>
                            <m:dPr>
                              <m:begChr m:val="["/>
                              <m:endChr m:val="]"/>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2</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m:t>
                                  </m:r>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r>
                                <a:rPr lang="x-IV_mathan" altLang="zh-CN">
                                  <a:solidFill>
                                    <a:srgbClr val="000000"/>
                                  </a:solidFill>
                                  <a:latin typeface="Cambria Math" panose="02040503050406030204" pitchFamily="18" charset="0"/>
                                  <a:ea typeface="Cambria Math" panose="02040503050406030204" pitchFamily="18" charset="0"/>
                                </a:rPr>
                                <m:t>−</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𝜌</m:t>
                                  </m:r>
                                </m:e>
                                <m:sub>
                                  <m:r>
                                    <a:rPr lang="x-IV_mathan" altLang="zh-CN">
                                      <a:solidFill>
                                        <a:srgbClr val="000000"/>
                                      </a:solidFill>
                                      <a:latin typeface="Cambria Math" panose="02040503050406030204" pitchFamily="18" charset="0"/>
                                      <a:ea typeface="Cambria Math" panose="02040503050406030204" pitchFamily="18" charset="0"/>
                                    </a:rPr>
                                    <m:t>0</m:t>
                                  </m:r>
                                </m:sub>
                              </m:sSub>
                            </m:e>
                          </m:d>
                        </m:num>
                        <m:den>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d>
                            <m:dPr>
                              <m:endChr m:val=""/>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+2</m:t>
                              </m:r>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+2)</m:t>
                              </m:r>
                            </m:e>
                          </m:d>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oMath>
                  </m:oMathPara>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t>考虑高幂次情况</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m:t>
                    </m:r>
                    <m:r>
                      <a:rPr lang="zh-CN" altLang="zh-CN">
                        <a:latin typeface="Cambria Math" panose="02040503050406030204" pitchFamily="18" charset="0"/>
                      </a:rPr>
                      <m:t>𝑗</m:t>
                    </m:r>
                    <m:r>
                      <a:rPr lang="zh-CN" altLang="zh-CN">
                        <a:latin typeface="Cambria Math" panose="02040503050406030204" pitchFamily="18" charset="0"/>
                      </a:rPr>
                      <m:t>很大</m:t>
                    </m:r>
                    <m:r>
                      <a:rPr lang="zh-CN" altLang="zh-CN">
                        <a:latin typeface="Cambria Math" panose="02040503050406030204" pitchFamily="18" charset="0"/>
                      </a:rPr>
                      <m:t>)</m:t>
                    </m:r>
                  </m:oMath>
                </a14:m>
                <a:endParaRPr lang="zh-CN" altLang="zh-CN" dirty="0"/>
              </a:p>
              <a:p>
                <a:pPr marL="0" marR="0" indent="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2</m:t>
                          </m:r>
                          <m:r>
                            <a:rPr lang="x-IV_mathan" altLang="zh-CN">
                              <a:solidFill>
                                <a:srgbClr val="000000"/>
                              </a:solidFill>
                              <a:latin typeface="Cambria Math" panose="02040503050406030204" pitchFamily="18" charset="0"/>
                              <a:ea typeface="Cambria Math" panose="02040503050406030204" pitchFamily="18" charset="0"/>
                            </a:rPr>
                            <m:t>𝑗</m:t>
                          </m:r>
                        </m:num>
                        <m:den>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r>
                            <a:rPr lang="x-IV_mathan" altLang="zh-CN">
                              <a:solidFill>
                                <a:srgbClr val="000000"/>
                              </a:solidFill>
                              <a:latin typeface="Cambria Math" panose="02040503050406030204" pitchFamily="18" charset="0"/>
                              <a:ea typeface="Cambria Math" panose="02040503050406030204" pitchFamily="18" charset="0"/>
                            </a:rPr>
                            <m:t>𝑗</m:t>
                          </m:r>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2</m:t>
                          </m:r>
                        </m:num>
                        <m:den>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oMath>
                  </m:oMathPara>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t>假定这个式子是严格成立的，则有</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2</m:t>
                          </m:r>
                        </m:num>
                        <m:den>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4</m:t>
                          </m:r>
                        </m:num>
                        <m:den>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r>
                            <a:rPr lang="x-IV_mathan" altLang="zh-CN">
                              <a:solidFill>
                                <a:srgbClr val="000000"/>
                              </a:solidFill>
                              <a:latin typeface="Cambria Math" panose="02040503050406030204" pitchFamily="18" charset="0"/>
                              <a:ea typeface="Cambria Math" panose="02040503050406030204" pitchFamily="18" charset="0"/>
                            </a:rPr>
                            <m:t>𝑗</m:t>
                          </m:r>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2</m:t>
                              </m:r>
                            </m:e>
                            <m:sup>
                              <m:r>
                                <a:rPr lang="x-IV_mathan" altLang="zh-CN">
                                  <a:solidFill>
                                    <a:srgbClr val="000000"/>
                                  </a:solidFill>
                                  <a:latin typeface="Cambria Math" panose="02040503050406030204" pitchFamily="18" charset="0"/>
                                  <a:ea typeface="Cambria Math" panose="02040503050406030204" pitchFamily="18" charset="0"/>
                                </a:rPr>
                                <m:t>𝑗</m:t>
                              </m:r>
                            </m:sup>
                          </m:sSup>
                        </m:num>
                        <m:den>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m:t>
                          </m:r>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0</m:t>
                          </m:r>
                        </m:sub>
                      </m:sSub>
                    </m:oMath>
                  </m:oMathPara>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t>于是有</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2</m:t>
                                  </m:r>
                                </m:e>
                                <m:sup>
                                  <m:r>
                                    <a:rPr lang="x-IV_mathan" altLang="zh-CN">
                                      <a:latin typeface="Cambria Math" panose="02040503050406030204" pitchFamily="18" charset="0"/>
                                      <a:ea typeface="Cambria Math" panose="02040503050406030204" pitchFamily="18" charset="0"/>
                                    </a:rPr>
                                    <m:t>𝑗</m:t>
                                  </m:r>
                                </m:sup>
                              </m:sSup>
                            </m:num>
                            <m:den>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m:t>
                              </m:r>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𝜌</m:t>
                          </m:r>
                        </m:sup>
                      </m:sSup>
                    </m:oMath>
                  </m:oMathPara>
                </a14:m>
                <a:endParaRPr lang="x-IV_mathan" altLang="zh-CN" dirty="0">
                  <a:ea typeface="Cambria Math" panose="02040503050406030204" pitchFamily="18" charset="0"/>
                </a:endParaRPr>
              </a:p>
              <a:p>
                <a:pPr marL="0" marR="0" indent="0" algn="ctr">
                  <a:spcBef>
                    <a:spcPts val="0"/>
                  </a:spcBef>
                  <a:spcAft>
                    <a:spcPts val="0"/>
                  </a:spcAft>
                  <a:buNone/>
                </a:pPr>
                <a14:m>
                  <m:oMath xmlns:m="http://schemas.openxmlformats.org/officeDocument/2006/math">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𝜌</m:t>
                        </m:r>
                      </m:e>
                      <m:sup>
                        <m:r>
                          <a:rPr lang="zh-CN" altLang="zh-CN">
                            <a:latin typeface="Cambria Math" panose="02040503050406030204" pitchFamily="18" charset="0"/>
                          </a:rPr>
                          <m:t>𝑙</m:t>
                        </m:r>
                        <m:r>
                          <a:rPr lang="zh-CN" altLang="zh-CN">
                            <a:latin typeface="Cambria Math" panose="02040503050406030204" pitchFamily="18" charset="0"/>
                          </a:rPr>
                          <m:t>+1</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m:t>
                        </m:r>
                        <m:r>
                          <a:rPr lang="zh-CN" altLang="zh-CN">
                            <a:latin typeface="Cambria Math" panose="02040503050406030204" pitchFamily="18" charset="0"/>
                          </a:rPr>
                          <m:t>𝜌</m:t>
                        </m:r>
                      </m:sup>
                    </m:sSup>
                    <m:sSub>
                      <m:sSubPr>
                        <m:ctrlPr>
                          <a:rPr lang="zh-CN" altLang="zh-CN" i="1">
                            <a:latin typeface="Cambria Math" panose="02040503050406030204" pitchFamily="18" charset="0"/>
                          </a:rPr>
                        </m:ctrlPr>
                      </m:sSubPr>
                      <m:e>
                        <m:r>
                          <a:rPr lang="zh-CN" altLang="zh-CN">
                            <a:latin typeface="Cambria Math" panose="02040503050406030204" pitchFamily="18" charset="0"/>
                          </a:rPr>
                          <m:t>𝑢</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𝜌</m:t>
                        </m:r>
                      </m:e>
                    </m:d>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𝑐</m:t>
                        </m:r>
                      </m:e>
                      <m:sub>
                        <m:r>
                          <a:rPr lang="zh-CN" altLang="zh-CN">
                            <a:latin typeface="Cambria Math" panose="02040503050406030204" pitchFamily="18" charset="0"/>
                          </a:rPr>
                          <m:t>0</m:t>
                        </m:r>
                      </m:sub>
                    </m:sSub>
                    <m:sSup>
                      <m:sSupPr>
                        <m:ctrlPr>
                          <a:rPr lang="zh-CN" altLang="zh-CN" i="1">
                            <a:latin typeface="Cambria Math" panose="02040503050406030204" pitchFamily="18" charset="0"/>
                          </a:rPr>
                        </m:ctrlPr>
                      </m:sSupPr>
                      <m:e>
                        <m:r>
                          <a:rPr lang="zh-CN" altLang="zh-CN">
                            <a:latin typeface="Cambria Math" panose="02040503050406030204" pitchFamily="18" charset="0"/>
                          </a:rPr>
                          <m:t>𝜌</m:t>
                        </m:r>
                      </m:e>
                      <m:sup>
                        <m:r>
                          <a:rPr lang="zh-CN" altLang="zh-CN">
                            <a:latin typeface="Cambria Math" panose="02040503050406030204" pitchFamily="18" charset="0"/>
                          </a:rPr>
                          <m:t>𝑙</m:t>
                        </m:r>
                        <m:r>
                          <a:rPr lang="zh-CN" altLang="zh-CN">
                            <a:latin typeface="Cambria Math" panose="02040503050406030204" pitchFamily="18" charset="0"/>
                          </a:rPr>
                          <m:t>+1</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𝜌</m:t>
                        </m:r>
                      </m:sup>
                    </m:sSup>
                  </m:oMath>
                </a14:m>
                <a:r>
                  <a:rPr lang="en-US" altLang="zh-CN" dirty="0">
                    <a:solidFill>
                      <a:srgbClr val="000000"/>
                    </a:solidFill>
                  </a:rPr>
                  <a:t> </a:t>
                </a:r>
                <a:endParaRPr lang="zh-CN" altLang="zh-CN" dirty="0"/>
              </a:p>
              <a:p>
                <a:pPr marL="0" marR="0">
                  <a:spcBef>
                    <a:spcPts val="0"/>
                  </a:spcBef>
                  <a:spcAft>
                    <a:spcPts val="0"/>
                  </a:spcAft>
                </a:pPr>
                <a:r>
                  <a:rPr lang="zh-CN" altLang="zh-CN" dirty="0">
                    <a:solidFill>
                      <a:srgbClr val="C00000"/>
                    </a:solidFill>
                  </a:rPr>
                  <a:t>与边界条件</a:t>
                </a:r>
                <a14:m>
                  <m:oMath xmlns:m="http://schemas.openxmlformats.org/officeDocument/2006/math">
                    <m:sSub>
                      <m:sSubPr>
                        <m:ctrlPr>
                          <a:rPr lang="zh-CN" altLang="zh-CN" i="1">
                            <a:solidFill>
                              <a:srgbClr val="C00000"/>
                            </a:solidFill>
                            <a:latin typeface="Cambria Math" panose="02040503050406030204" pitchFamily="18" charset="0"/>
                          </a:rPr>
                        </m:ctrlPr>
                      </m:sSubPr>
                      <m:e>
                        <m:r>
                          <a:rPr lang="zh-CN" altLang="zh-CN">
                            <a:solidFill>
                              <a:srgbClr val="C00000"/>
                            </a:solidFill>
                            <a:latin typeface="Cambria Math" panose="02040503050406030204" pitchFamily="18" charset="0"/>
                          </a:rPr>
                          <m:t>𝜒</m:t>
                        </m:r>
                      </m:e>
                      <m:sub>
                        <m:r>
                          <a:rPr lang="zh-CN" altLang="zh-CN">
                            <a:solidFill>
                              <a:srgbClr val="C00000"/>
                            </a:solidFill>
                            <a:latin typeface="Cambria Math" panose="02040503050406030204" pitchFamily="18" charset="0"/>
                          </a:rPr>
                          <m:t>𝑙</m:t>
                        </m:r>
                      </m:sub>
                    </m:sSub>
                    <m:d>
                      <m:dPr>
                        <m:ctrlPr>
                          <a:rPr lang="zh-CN" altLang="zh-CN" i="1">
                            <a:solidFill>
                              <a:srgbClr val="C00000"/>
                            </a:solidFill>
                            <a:latin typeface="Cambria Math" panose="02040503050406030204" pitchFamily="18" charset="0"/>
                          </a:rPr>
                        </m:ctrlPr>
                      </m:dPr>
                      <m:e>
                        <m:r>
                          <a:rPr lang="zh-CN" altLang="zh-CN">
                            <a:solidFill>
                              <a:srgbClr val="C00000"/>
                            </a:solidFill>
                            <a:latin typeface="Cambria Math" panose="02040503050406030204" pitchFamily="18" charset="0"/>
                          </a:rPr>
                          <m:t>∞</m:t>
                        </m:r>
                      </m:e>
                    </m:d>
                    <m:r>
                      <a:rPr lang="zh-CN" altLang="zh-CN">
                        <a:solidFill>
                          <a:srgbClr val="C00000"/>
                        </a:solidFill>
                        <a:latin typeface="Cambria Math" panose="02040503050406030204" pitchFamily="18" charset="0"/>
                      </a:rPr>
                      <m:t>=0</m:t>
                    </m:r>
                  </m:oMath>
                </a14:m>
                <a:r>
                  <a:rPr lang="zh-CN" altLang="zh-CN" dirty="0">
                    <a:solidFill>
                      <a:srgbClr val="C00000"/>
                    </a:solidFill>
                  </a:rPr>
                  <a:t>矛盾！</a:t>
                </a: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091778"/>
                <a:ext cx="8229600" cy="5382763"/>
              </a:xfrm>
              <a:blipFill>
                <a:blip r:embed="rId2"/>
                <a:stretch>
                  <a:fillRect l="-74" t="-566" b="-1925"/>
                </a:stretch>
              </a:blipFill>
            </p:spPr>
            <p:txBody>
              <a:bodyPr/>
              <a:lstStyle/>
              <a:p>
                <a:r>
                  <a:rPr lang="zh-CN" altLang="en-US">
                    <a:noFill/>
                  </a:rPr>
                  <a:t> </a:t>
                </a:r>
              </a:p>
            </p:txBody>
          </p:sp>
        </mc:Fallback>
      </mc:AlternateContent>
      <p:sp>
        <p:nvSpPr>
          <p:cNvPr id="3" name="标题 2"/>
          <p:cNvSpPr>
            <a:spLocks noGrp="1"/>
          </p:cNvSpPr>
          <p:nvPr>
            <p:ph type="title"/>
          </p:nvPr>
        </p:nvSpPr>
        <p:spPr>
          <a:xfrm>
            <a:off x="457200" y="274637"/>
            <a:ext cx="8229600" cy="994122"/>
          </a:xfrm>
        </p:spPr>
        <p:txBody>
          <a:bodyPr>
            <a:normAutofit/>
          </a:bodyPr>
          <a:lstStyle/>
          <a:p>
            <a:r>
              <a:rPr lang="zh-CN" altLang="zh-CN" dirty="0">
                <a:effectLst/>
              </a:rPr>
              <a:t>径向一维问题</a:t>
            </a:r>
            <a:endParaRPr lang="zh-CN" altLang="en-US" dirty="0"/>
          </a:p>
        </p:txBody>
      </p:sp>
    </p:spTree>
    <p:extLst>
      <p:ext uri="{BB962C8B-B14F-4D97-AF65-F5344CB8AC3E}">
        <p14:creationId xmlns:p14="http://schemas.microsoft.com/office/powerpoint/2010/main" val="1544729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2050" name="Picture 2" descr="J/[ee/'ye — ó &#10;za(ae/zye — ce/flve)+ &#10;(e — óe/'yel = &#10;(0 ułs — 99/(óye ułs)e) &#10;de 9 atSJ &#10;( 9ye ti!S) — &#10;d/[óe/dye — &#10;de/zve — ze/dye &#10;ze/óye — d/(óe/zve) &#10;na(ce/zye &#10;Za(ze/nye &#10;ze &#10;— ze/zve)+ &#10;- nerve) = v x A &#10;ze &#10;zve &#10;cze &#10;nee &#10;(0 = ó (CIA) &#10;J/[ee/ne] = e(nA) &#10;Je/ne = '(nů) &#10;Ó SOO + Ó ti!S &#10;9 tl!S zv — 0 SOO dy &#10;0 SOO zv + 0 &#10;+ + JaJv &#10;(Ó '0 'J)n &#10;— + (dvd)g-gg = V • A &#10;óye &#10;de de d &#10;= nv &#10;ne e &#10;ze/ne = z(nA) &#10;d/[óe/nel = ó(nA) &#10;de/ ne &#10;= d(nA) &#10;Ó SOO + Ó &#10;Ó ułs + Ó SOO &#10;Zazv + + dadv &#10;d &#10;daz O &#10;VV &#10;za &#10;z &#10;ve ve zve &#10;cze &#10;nee na na &#10;= „QA &#10;Zazy + + &#10;Za &#10;z &#10;n "/>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810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08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68759"/>
                <a:ext cx="8229600" cy="5382763"/>
              </a:xfrm>
            </p:spPr>
            <p:txBody>
              <a:bodyPr/>
              <a:lstStyle/>
              <a:p>
                <a:pPr marL="0" marR="0">
                  <a:spcBef>
                    <a:spcPts val="0"/>
                  </a:spcBef>
                  <a:spcAft>
                    <a:spcPts val="0"/>
                  </a:spcAft>
                </a:pPr>
                <a:r>
                  <a:rPr lang="zh-CN" altLang="zh-CN" dirty="0"/>
                  <a:t>所以，不能所有的</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𝑐</m:t>
                        </m:r>
                      </m:e>
                      <m:sub>
                        <m:r>
                          <a:rPr lang="zh-CN" altLang="zh-CN">
                            <a:latin typeface="Cambria Math" panose="02040503050406030204" pitchFamily="18" charset="0"/>
                          </a:rPr>
                          <m:t>𝑗</m:t>
                        </m:r>
                      </m:sub>
                    </m:sSub>
                  </m:oMath>
                </a14:m>
                <a:r>
                  <a:rPr lang="zh-CN" altLang="zh-CN" dirty="0"/>
                  <a:t>都存在，求和必需中断成一个多项式，才能避免这一情况发生，假设不为0的最大幂次为</a:t>
                </a:r>
                <a:r>
                  <a:rPr lang="en-US" altLang="zh-CN" dirty="0">
                    <a:ea typeface="Cambria Math" panose="02040503050406030204" pitchFamily="18"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𝑗</m:t>
                        </m:r>
                      </m:e>
                      <m:sub>
                        <m:r>
                          <a:rPr lang="zh-CN" altLang="zh-CN">
                            <a:latin typeface="Cambria Math" panose="02040503050406030204" pitchFamily="18" charset="0"/>
                          </a:rPr>
                          <m:t>𝑚𝑎𝑥</m:t>
                        </m:r>
                      </m:sub>
                    </m:sSub>
                  </m:oMath>
                </a14:m>
                <a:r>
                  <a:rPr lang="en-US" altLang="zh-CN" dirty="0">
                    <a:ea typeface="Cambria Math" panose="02040503050406030204" pitchFamily="18" charset="0"/>
                  </a:rPr>
                  <a:t>, </a:t>
                </a:r>
                <a:r>
                  <a:rPr lang="zh-CN" altLang="zh-CN" dirty="0"/>
                  <a:t>则有</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2</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𝑗</m:t>
                              </m:r>
                            </m:e>
                            <m:sub>
                              <m:r>
                                <a:rPr lang="x-IV_mathan" altLang="zh-CN">
                                  <a:latin typeface="Cambria Math" panose="02040503050406030204" pitchFamily="18" charset="0"/>
                                  <a:ea typeface="Cambria Math" panose="02040503050406030204" pitchFamily="18" charset="0"/>
                                </a:rPr>
                                <m:t>𝑚𝑎𝑥</m:t>
                              </m:r>
                            </m:sub>
                          </m:sSub>
                          <m:r>
                            <a:rPr lang="x-IV_mathan" altLang="zh-CN">
                              <a:latin typeface="Cambria Math" panose="02040503050406030204" pitchFamily="18" charset="0"/>
                              <a:ea typeface="Cambria Math" panose="02040503050406030204" pitchFamily="18" charset="0"/>
                            </a:rPr>
                            <m:t>+1</m:t>
                          </m:r>
                        </m:e>
                      </m:d>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𝜌</m:t>
                          </m:r>
                        </m:e>
                        <m:sub>
                          <m:r>
                            <a:rPr lang="x-IV_mathan" altLang="zh-CN">
                              <a:latin typeface="Cambria Math" panose="02040503050406030204" pitchFamily="18" charset="0"/>
                              <a:ea typeface="Cambria Math" panose="02040503050406030204" pitchFamily="18" charset="0"/>
                            </a:rPr>
                            <m:t>0</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t>令</a:t>
                </a:r>
                <a:r>
                  <a:rPr lang="en-US" altLang="zh-CN" dirty="0">
                    <a:ea typeface="Cambria Math" panose="02040503050406030204" pitchFamily="18"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𝑗</m:t>
                        </m:r>
                      </m:e>
                      <m:sub>
                        <m:r>
                          <a:rPr lang="zh-CN" altLang="zh-CN">
                            <a:latin typeface="Cambria Math" panose="02040503050406030204" pitchFamily="18" charset="0"/>
                          </a:rPr>
                          <m:t>𝑚𝑎𝑥</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m:t>
                    </m:r>
                    <m:r>
                      <a:rPr lang="zh-CN" altLang="en-US" i="1">
                        <a:latin typeface="Cambria Math" panose="02040503050406030204" pitchFamily="18" charset="0"/>
                      </a:rPr>
                      <m:t> </m:t>
                    </m:r>
                    <m:r>
                      <a:rPr lang="zh-CN" altLang="zh-CN">
                        <a:latin typeface="Cambria Math" panose="02040503050406030204" pitchFamily="18" charset="0"/>
                      </a:rPr>
                      <m:t>𝑛</m:t>
                    </m:r>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m:t>
                    </m:r>
                    <m:r>
                      <a:rPr lang="zh-CN" altLang="zh-CN">
                        <a:latin typeface="Cambria Math" panose="02040503050406030204" pitchFamily="18" charset="0"/>
                      </a:rPr>
                      <m:t>𝑙</m:t>
                    </m:r>
                    <m:r>
                      <a:rPr lang="zh-CN" altLang="zh-CN">
                        <a:latin typeface="Cambria Math" panose="02040503050406030204" pitchFamily="18" charset="0"/>
                      </a:rPr>
                      <m:t>+1,</m:t>
                    </m:r>
                    <m:r>
                      <a:rPr lang="zh-CN" altLang="en-US" i="1">
                        <a:latin typeface="Cambria Math" panose="02040503050406030204" pitchFamily="18" charset="0"/>
                      </a:rPr>
                      <m:t> </m:t>
                    </m:r>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=0,1,2,…</m:t>
                    </m:r>
                  </m:oMath>
                </a14:m>
                <a:endParaRPr lang="zh-CN" altLang="zh-CN" dirty="0"/>
              </a:p>
              <a:p>
                <a:pPr marL="0" marR="0">
                  <a:spcBef>
                    <a:spcPts val="0"/>
                  </a:spcBef>
                  <a:spcAft>
                    <a:spcPts val="0"/>
                  </a:spcAft>
                </a:pPr>
                <a:r>
                  <a:rPr lang="zh-CN" altLang="zh-CN" dirty="0">
                    <a:ea typeface="Microsoft YaHei" panose="020B0503020204020204" pitchFamily="34" charset="-122"/>
                  </a:rPr>
                  <a:t>则有</a:t>
                </a:r>
                <a:r>
                  <a:rPr lang="en-US" altLang="zh-CN" dirty="0">
                    <a:ea typeface="Calibri" panose="020F0502020204030204" pitchFamily="34" charset="0"/>
                  </a:rPr>
                  <a:t> </a:t>
                </a:r>
                <a:br>
                  <a:rPr lang="en-US" altLang="zh-CN" dirty="0">
                    <a:ea typeface="Calibri" panose="020F0502020204030204" pitchFamily="34" charset="0"/>
                  </a:rPr>
                </a:b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𝜌</m:t>
                        </m:r>
                      </m:e>
                      <m:sub>
                        <m:r>
                          <a:rPr lang="zh-CN" altLang="zh-CN">
                            <a:latin typeface="Cambria Math" panose="02040503050406030204" pitchFamily="18" charset="0"/>
                          </a:rPr>
                          <m:t>0</m:t>
                        </m:r>
                      </m:sub>
                    </m:sSub>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𝜇</m:t>
                        </m:r>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𝜋</m:t>
                        </m:r>
                        <m:sSub>
                          <m:sSubPr>
                            <m:ctrlPr>
                              <a:rPr lang="zh-CN" altLang="zh-CN" i="1">
                                <a:latin typeface="Cambria Math" panose="02040503050406030204" pitchFamily="18" charset="0"/>
                              </a:rPr>
                            </m:ctrlPr>
                          </m:sSubPr>
                          <m:e>
                            <m:r>
                              <a:rPr lang="zh-CN" altLang="zh-CN">
                                <a:latin typeface="Cambria Math" panose="02040503050406030204" pitchFamily="18" charset="0"/>
                              </a:rPr>
                              <m:t>𝜀</m:t>
                            </m:r>
                          </m:e>
                          <m:sub>
                            <m:r>
                              <a:rPr lang="zh-CN" altLang="zh-CN">
                                <a:latin typeface="Cambria Math" panose="02040503050406030204" pitchFamily="18" charset="0"/>
                              </a:rPr>
                              <m:t>0</m:t>
                            </m:r>
                          </m:sub>
                        </m:sSub>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r>
                          <a:rPr lang="zh-CN" altLang="zh-CN">
                            <a:latin typeface="Cambria Math" panose="02040503050406030204" pitchFamily="18" charset="0"/>
                          </a:rPr>
                          <m:t>𝑘</m:t>
                        </m:r>
                      </m:den>
                    </m:f>
                    <m:r>
                      <a:rPr lang="zh-CN" altLang="zh-CN">
                        <a:latin typeface="Cambria Math" panose="02040503050406030204" pitchFamily="18" charset="0"/>
                      </a:rPr>
                      <m:t>=</m:t>
                    </m:r>
                    <m:f>
                      <m:fPr>
                        <m:ctrlPr>
                          <a:rPr lang="zh-CN" altLang="zh-CN" i="1">
                            <a:latin typeface="Cambria Math" panose="02040503050406030204" pitchFamily="18" charset="0"/>
                          </a:rPr>
                        </m:ctrlPr>
                      </m:fPr>
                      <m:num>
                        <m:f>
                          <m:fPr>
                            <m:ctrlPr>
                              <a:rPr lang="zh-CN" altLang="zh-CN" i="1">
                                <a:latin typeface="Cambria Math" panose="02040503050406030204" pitchFamily="18" charset="0"/>
                              </a:rPr>
                            </m:ctrlPr>
                          </m:fPr>
                          <m:num>
                            <m:r>
                              <a:rPr lang="zh-CN" altLang="zh-CN">
                                <a:latin typeface="Cambria Math" panose="02040503050406030204" pitchFamily="18" charset="0"/>
                              </a:rPr>
                              <m:t>𝜇</m:t>
                            </m:r>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𝜋</m:t>
                            </m:r>
                            <m:sSub>
                              <m:sSubPr>
                                <m:ctrlPr>
                                  <a:rPr lang="zh-CN" altLang="zh-CN" i="1">
                                    <a:latin typeface="Cambria Math" panose="02040503050406030204" pitchFamily="18" charset="0"/>
                                  </a:rPr>
                                </m:ctrlPr>
                              </m:sSubPr>
                              <m:e>
                                <m:r>
                                  <a:rPr lang="zh-CN" altLang="zh-CN">
                                    <a:latin typeface="Cambria Math" panose="02040503050406030204" pitchFamily="18" charset="0"/>
                                  </a:rPr>
                                  <m:t>𝜀</m:t>
                                </m:r>
                              </m:e>
                              <m:sub>
                                <m:r>
                                  <a:rPr lang="zh-CN" altLang="zh-CN">
                                    <a:latin typeface="Cambria Math" panose="02040503050406030204" pitchFamily="18" charset="0"/>
                                  </a:rPr>
                                  <m:t>0</m:t>
                                </m:r>
                              </m:sub>
                            </m:sSub>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den>
                        </m:f>
                      </m:num>
                      <m:den>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zh-CN" altLang="zh-CN">
                                    <a:latin typeface="Cambria Math" panose="02040503050406030204" pitchFamily="18" charset="0"/>
                                  </a:rPr>
                                  <m:t>−2</m:t>
                                </m:r>
                                <m:r>
                                  <a:rPr lang="zh-CN" altLang="zh-CN">
                                    <a:latin typeface="Cambria Math" panose="02040503050406030204" pitchFamily="18" charset="0"/>
                                  </a:rPr>
                                  <m:t>𝜇</m:t>
                                </m:r>
                                <m:r>
                                  <a:rPr lang="zh-CN" altLang="zh-CN">
                                    <a:latin typeface="Cambria Math" panose="02040503050406030204" pitchFamily="18" charset="0"/>
                                  </a:rPr>
                                  <m:t>𝐸</m:t>
                                </m:r>
                              </m:num>
                              <m:den>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den>
                            </m:f>
                          </m:e>
                        </m:rad>
                      </m:den>
                    </m:f>
                    <m:r>
                      <a:rPr lang="zh-CN" altLang="zh-CN">
                        <a:latin typeface="Cambria Math" panose="02040503050406030204" pitchFamily="18" charset="0"/>
                      </a:rPr>
                      <m:t>=2</m:t>
                    </m:r>
                    <m:r>
                      <a:rPr lang="zh-CN" altLang="zh-CN">
                        <a:latin typeface="Cambria Math" panose="02040503050406030204" pitchFamily="18" charset="0"/>
                      </a:rPr>
                      <m:t>𝑛</m:t>
                    </m:r>
                  </m:oMath>
                </a14:m>
                <a:endParaRPr lang="zh-CN" altLang="zh-CN" dirty="0"/>
              </a:p>
              <a:p>
                <a:pPr marL="0" marR="0">
                  <a:spcBef>
                    <a:spcPts val="0"/>
                  </a:spcBef>
                  <a:spcAft>
                    <a:spcPts val="0"/>
                  </a:spcAft>
                </a:pPr>
                <a:r>
                  <a:rPr lang="zh-CN" altLang="zh-CN" dirty="0">
                    <a:ea typeface="Microsoft YaHei" panose="020B0503020204020204" pitchFamily="34" charset="-122"/>
                  </a:rPr>
                  <a:t>由此可得</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𝐸</m:t>
                          </m:r>
                        </m:e>
                        <m:sub>
                          <m:r>
                            <a:rPr lang="x-IV_mathan" altLang="zh-CN">
                              <a:latin typeface="Cambria Math" panose="02040503050406030204" pitchFamily="18" charset="0"/>
                              <a:ea typeface="Cambria Math" panose="02040503050406030204" pitchFamily="18" charset="0"/>
                            </a:rPr>
                            <m:t>𝑛</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𝜇</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4</m:t>
                              </m:r>
                            </m:sup>
                          </m:sSup>
                        </m:num>
                        <m:den>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4</m:t>
                                  </m:r>
                                  <m:r>
                                    <a:rPr lang="x-IV_mathan" altLang="zh-CN">
                                      <a:latin typeface="Cambria Math" panose="02040503050406030204" pitchFamily="18" charset="0"/>
                                      <a:ea typeface="Cambria Math" panose="02040503050406030204" pitchFamily="18" charset="0"/>
                                    </a:rPr>
                                    <m:t>𝜋</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𝜀</m:t>
                                      </m:r>
                                    </m:e>
                                    <m:sub>
                                      <m:r>
                                        <a:rPr lang="x-IV_mathan" altLang="zh-CN">
                                          <a:latin typeface="Cambria Math" panose="02040503050406030204" pitchFamily="18" charset="0"/>
                                          <a:ea typeface="Cambria Math" panose="02040503050406030204" pitchFamily="18" charset="0"/>
                                        </a:rPr>
                                        <m:t>0</m:t>
                                      </m:r>
                                    </m:sub>
                                  </m:sSub>
                                </m:e>
                              </m:d>
                            </m:e>
                            <m:sup>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⋅2</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𝑎</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=−13.6×</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2</m:t>
                              </m:r>
                            </m:sup>
                          </m:sSup>
                        </m:den>
                      </m:f>
                      <m:r>
                        <a:rPr lang="x-IV_mathan" altLang="zh-CN" i="1">
                          <a:latin typeface="Cambria Math" panose="02040503050406030204" pitchFamily="18" charset="0"/>
                          <a:ea typeface="Cambria Math" panose="02040503050406030204" pitchFamily="18" charset="0"/>
                        </a:rPr>
                        <m:t> </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𝑒𝑉</m:t>
                      </m:r>
                      <m:r>
                        <a:rPr lang="x-IV_mathan" altLang="zh-CN">
                          <a:latin typeface="Cambria Math" panose="02040503050406030204" pitchFamily="18" charset="0"/>
                          <a:ea typeface="Cambria Math" panose="02040503050406030204" pitchFamily="18" charset="0"/>
                        </a:rPr>
                        <m:t>)</m:t>
                      </m:r>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4</m:t>
                          </m:r>
                          <m:r>
                            <a:rPr lang="x-IV_mathan" altLang="zh-CN">
                              <a:latin typeface="Cambria Math" panose="02040503050406030204" pitchFamily="18" charset="0"/>
                              <a:ea typeface="Cambria Math" panose="02040503050406030204" pitchFamily="18" charset="0"/>
                            </a:rPr>
                            <m:t>𝜋</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𝜀</m:t>
                              </m:r>
                            </m:e>
                            <m:sub>
                              <m:r>
                                <a:rPr lang="x-IV_mathan" altLang="zh-CN">
                                  <a:latin typeface="Cambria Math" panose="02040503050406030204" pitchFamily="18" charset="0"/>
                                  <a:ea typeface="Cambria Math" panose="02040503050406030204" pitchFamily="18" charset="0"/>
                                </a:rPr>
                                <m:t>0</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𝑚</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=0.529Å</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为玻尔半径。如果定义</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𝑛</m:t>
                    </m:r>
                    <m:r>
                      <a:rPr lang="zh-CN" altLang="zh-CN">
                        <a:latin typeface="Cambria Math" panose="02040503050406030204" pitchFamily="18" charset="0"/>
                      </a:rPr>
                      <m:t>=1,2,3…</m:t>
                    </m:r>
                  </m:oMath>
                </a14:m>
                <a:r>
                  <a:rPr lang="en-US" altLang="zh-CN" dirty="0">
                    <a:solidFill>
                      <a:srgbClr val="C00000"/>
                    </a:solidFill>
                    <a:ea typeface="Cambria Math" panose="02040503050406030204" pitchFamily="18" charset="0"/>
                  </a:rPr>
                  <a:t> </a:t>
                </a:r>
                <a:r>
                  <a:rPr lang="zh-CN" altLang="zh-CN" dirty="0">
                    <a:solidFill>
                      <a:srgbClr val="C00000"/>
                    </a:solidFill>
                  </a:rPr>
                  <a:t>为主量子数</a:t>
                </a:r>
                <a:r>
                  <a:rPr lang="zh-CN" altLang="zh-CN" dirty="0"/>
                  <a:t>，那么轨道角动量量子数</a:t>
                </a:r>
                <a:r>
                  <a:rPr lang="en-US" altLang="zh-CN" dirty="0">
                    <a:ea typeface="Cambria Math" panose="02040503050406030204" pitchFamily="18" charset="0"/>
                  </a:rPr>
                  <a:t> </a:t>
                </a:r>
                <a14:m>
                  <m:oMath xmlns:m="http://schemas.openxmlformats.org/officeDocument/2006/math">
                    <m:r>
                      <a:rPr lang="zh-CN" altLang="zh-CN">
                        <a:latin typeface="Cambria Math" panose="02040503050406030204" pitchFamily="18" charset="0"/>
                      </a:rPr>
                      <m:t>𝑙</m:t>
                    </m:r>
                    <m:r>
                      <a:rPr lang="zh-CN" altLang="zh-CN">
                        <a:latin typeface="Cambria Math" panose="02040503050406030204" pitchFamily="18" charset="0"/>
                      </a:rPr>
                      <m:t>=0,1,…,</m:t>
                    </m:r>
                    <m:r>
                      <a:rPr lang="zh-CN" altLang="zh-CN">
                        <a:latin typeface="Cambria Math" panose="02040503050406030204" pitchFamily="18" charset="0"/>
                      </a:rPr>
                      <m:t>𝑛</m:t>
                    </m:r>
                    <m:r>
                      <a:rPr lang="zh-CN" altLang="zh-CN">
                        <a:latin typeface="Cambria Math" panose="02040503050406030204" pitchFamily="18" charset="0"/>
                      </a:rPr>
                      <m:t>−1</m:t>
                    </m:r>
                  </m:oMath>
                </a14:m>
                <a:r>
                  <a:rPr lang="zh-CN" altLang="en-US" dirty="0"/>
                  <a:t>。</a:t>
                </a:r>
                <a:r>
                  <a:rPr lang="zh-CN" altLang="zh-CN" dirty="0">
                    <a:ea typeface="Microsoft YaHei" panose="020B0503020204020204" pitchFamily="34" charset="-122"/>
                  </a:rPr>
                  <a:t>此外，</a:t>
                </a:r>
                <a14:m>
                  <m:oMath xmlns:m="http://schemas.openxmlformats.org/officeDocument/2006/math">
                    <m:r>
                      <a:rPr lang="x-IV_mathan" altLang="zh-CN">
                        <a:solidFill>
                          <a:srgbClr val="0070C0"/>
                        </a:solidFill>
                        <a:latin typeface="Cambria Math" panose="02040503050406030204" pitchFamily="18" charset="0"/>
                        <a:ea typeface="Cambria Math" panose="02040503050406030204" pitchFamily="18" charset="0"/>
                      </a:rPr>
                      <m:t>𝜌</m:t>
                    </m:r>
                    <m:r>
                      <a:rPr lang="x-IV_mathan" altLang="zh-CN">
                        <a:solidFill>
                          <a:srgbClr val="0070C0"/>
                        </a:solidFill>
                        <a:latin typeface="Cambria Math" panose="02040503050406030204" pitchFamily="18" charset="0"/>
                        <a:ea typeface="Cambria Math" panose="02040503050406030204" pitchFamily="18" charset="0"/>
                      </a:rPr>
                      <m:t>=</m:t>
                    </m:r>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𝑟</m:t>
                        </m:r>
                      </m:num>
                      <m:den>
                        <m:r>
                          <a:rPr lang="x-IV_mathan" altLang="zh-CN">
                            <a:solidFill>
                              <a:srgbClr val="0070C0"/>
                            </a:solidFill>
                            <a:latin typeface="Cambria Math" panose="02040503050406030204" pitchFamily="18" charset="0"/>
                            <a:ea typeface="Cambria Math" panose="02040503050406030204" pitchFamily="18" charset="0"/>
                          </a:rPr>
                          <m:t>𝑎𝑛</m:t>
                        </m:r>
                      </m:den>
                    </m:f>
                  </m:oMath>
                </a14:m>
                <a:endParaRPr lang="x-IV_mathan" altLang="zh-CN" dirty="0">
                  <a:solidFill>
                    <a:srgbClr val="0070C0"/>
                  </a:solidFill>
                  <a:ea typeface="Cambria Math" panose="02040503050406030204" pitchFamily="18" charset="0"/>
                </a:endParaRP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268759"/>
                <a:ext cx="8229600" cy="5382763"/>
              </a:xfrm>
              <a:blipFill>
                <a:blip r:embed="rId2"/>
                <a:stretch>
                  <a:fillRect l="-741" t="-566" r="-44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能量本征值</a:t>
            </a:r>
          </a:p>
        </p:txBody>
      </p:sp>
    </p:spTree>
    <p:extLst>
      <p:ext uri="{BB962C8B-B14F-4D97-AF65-F5344CB8AC3E}">
        <p14:creationId xmlns:p14="http://schemas.microsoft.com/office/powerpoint/2010/main" val="432718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68760"/>
                <a:ext cx="8229600" cy="4525962"/>
              </a:xfrm>
            </p:spPr>
            <p:txBody>
              <a:bodyPr/>
              <a:lstStyle/>
              <a:p>
                <a:pPr marL="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𝑛𝑙𝑚</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𝑛𝑙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𝑌</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𝑚</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oMath>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𝑛𝑙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num>
                        <m:den>
                          <m:r>
                            <a:rPr lang="x-IV_mathan" altLang="zh-CN">
                              <a:latin typeface="Cambria Math" panose="02040503050406030204" pitchFamily="18" charset="0"/>
                              <a:ea typeface="Cambria Math" panose="02040503050406030204" pitchFamily="18" charset="0"/>
                            </a:rPr>
                            <m:t>𝑟</m:t>
                          </m:r>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𝜌</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𝜌</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𝜌</m:t>
                          </m:r>
                        </m:sup>
                      </m:sSup>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𝑛</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𝑎𝑛</m:t>
                                  </m:r>
                                </m:den>
                              </m:f>
                            </m:e>
                          </m:d>
                        </m:e>
                        <m:sup>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𝑛𝑎</m:t>
                          </m:r>
                          <m:r>
                            <a:rPr lang="x-IV_mathan" altLang="zh-CN">
                              <a:latin typeface="Cambria Math" panose="02040503050406030204" pitchFamily="18" charset="0"/>
                              <a:ea typeface="Cambria Math" panose="02040503050406030204" pitchFamily="18" charset="0"/>
                            </a:rPr>
                            <m:t>)</m:t>
                          </m:r>
                        </m:sup>
                      </m:sSup>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𝑛</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𝑎𝑛</m:t>
                                      </m:r>
                                    </m:den>
                                  </m:f>
                                </m:e>
                              </m:d>
                            </m:e>
                            <m:sup>
                              <m:r>
                                <a:rPr lang="x-IV_mathan" altLang="zh-CN">
                                  <a:latin typeface="Cambria Math" panose="02040503050406030204" pitchFamily="18" charset="0"/>
                                  <a:ea typeface="Cambria Math" panose="02040503050406030204" pitchFamily="18" charset="0"/>
                                </a:rPr>
                                <m:t>𝑗</m:t>
                              </m:r>
                            </m:sup>
                          </m:sSup>
                        </m:e>
                      </m:nary>
                    </m:oMath>
                  </m:oMathPara>
                </a14:m>
                <a:endParaRPr lang="x-IV_mathan" altLang="zh-CN" dirty="0">
                  <a:ea typeface="Cambria Math" panose="02040503050406030204" pitchFamily="18" charset="0"/>
                </a:endParaRPr>
              </a:p>
              <a:p>
                <a:pPr marL="342900" indent="-342900">
                  <a:spcBef>
                    <a:spcPts val="0"/>
                  </a:spcBef>
                  <a:spcAft>
                    <a:spcPts val="0"/>
                  </a:spcAft>
                </a:pPr>
                <a14:m>
                  <m:oMath xmlns:m="http://schemas.openxmlformats.org/officeDocument/2006/math">
                    <m:sSub>
                      <m:sSubPr>
                        <m:ctrlPr>
                          <a:rPr lang="x-IV_mathan" altLang="zh-CN" i="1" smtClean="0">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sub>
                    </m:sSub>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d>
                          <m:dPr>
                            <m:begChr m:val="["/>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2</m:t>
                            </m:r>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e>
                            </m:d>
                            <m:r>
                              <a:rPr lang="x-IV_mathan" altLang="zh-CN">
                                <a:solidFill>
                                  <a:srgbClr val="C00000"/>
                                </a:solidFill>
                                <a:latin typeface="Cambria Math" panose="02040503050406030204" pitchFamily="18" charset="0"/>
                                <a:ea typeface="Cambria Math" panose="02040503050406030204" pitchFamily="18" charset="0"/>
                              </a:rPr>
                              <m:t>−</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𝜌</m:t>
                                </m:r>
                              </m:e>
                              <m:sub>
                                <m:r>
                                  <a:rPr lang="x-IV_mathan" altLang="zh-CN">
                                    <a:solidFill>
                                      <a:srgbClr val="C00000"/>
                                    </a:solidFill>
                                    <a:latin typeface="Cambria Math" panose="02040503050406030204" pitchFamily="18" charset="0"/>
                                    <a:ea typeface="Cambria Math" panose="02040503050406030204" pitchFamily="18" charset="0"/>
                                  </a:rPr>
                                  <m:t>0</m:t>
                                </m:r>
                              </m:sub>
                            </m:sSub>
                          </m:e>
                        </m:d>
                      </m:num>
                      <m:den>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e>
                        </m:d>
                        <m:d>
                          <m:dPr>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+2)</m:t>
                            </m:r>
                          </m:e>
                        </m:d>
                      </m:den>
                    </m:f>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sub>
                    </m:sSub>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d>
                          <m:dPr>
                            <m:begChr m:val="["/>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2</m:t>
                            </m:r>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r>
                                  <a:rPr lang="x-IV_mathan" altLang="zh-CN">
                                    <a:solidFill>
                                      <a:srgbClr val="C00000"/>
                                    </a:solidFill>
                                    <a:latin typeface="Cambria Math" panose="02040503050406030204" pitchFamily="18" charset="0"/>
                                    <a:ea typeface="Cambria Math" panose="02040503050406030204" pitchFamily="18" charset="0"/>
                                  </a:rPr>
                                  <m:t>𝑛</m:t>
                                </m:r>
                              </m:e>
                            </m:d>
                          </m:e>
                        </m:d>
                      </m:num>
                      <m:den>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+1</m:t>
                            </m:r>
                          </m:e>
                        </m:d>
                        <m:d>
                          <m:dPr>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𝑗</m:t>
                            </m:r>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+2)</m:t>
                            </m:r>
                          </m:e>
                        </m:d>
                      </m:den>
                    </m:f>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𝑐</m:t>
                        </m:r>
                      </m:e>
                      <m:sub>
                        <m:r>
                          <a:rPr lang="x-IV_mathan" altLang="zh-CN">
                            <a:solidFill>
                              <a:srgbClr val="C00000"/>
                            </a:solidFill>
                            <a:latin typeface="Cambria Math" panose="02040503050406030204" pitchFamily="18" charset="0"/>
                            <a:ea typeface="Cambria Math" panose="02040503050406030204" pitchFamily="18" charset="0"/>
                          </a:rPr>
                          <m:t>𝑗</m:t>
                        </m:r>
                      </m:sub>
                    </m:sSub>
                  </m:oMath>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基态波函数</a:t>
                </a:r>
                <a:r>
                  <a:rPr lang="en-US" altLang="zh-CN" dirty="0">
                    <a:ea typeface="Calibri" panose="020F0502020204030204" pitchFamily="34" charset="0"/>
                  </a:rPr>
                  <a:t> </a:t>
                </a:r>
                <a14:m>
                  <m:oMath xmlns:m="http://schemas.openxmlformats.org/officeDocument/2006/math">
                    <m:d>
                      <m:dPr>
                        <m:ctrlPr>
                          <a:rPr lang="zh-CN" altLang="zh-CN" i="1">
                            <a:latin typeface="Cambria Math" panose="02040503050406030204" pitchFamily="18" charset="0"/>
                          </a:rPr>
                        </m:ctrlPr>
                      </m:dPr>
                      <m:e>
                        <m:r>
                          <a:rPr lang="zh-CN" altLang="zh-CN">
                            <a:latin typeface="Cambria Math" panose="02040503050406030204" pitchFamily="18" charset="0"/>
                          </a:rPr>
                          <m:t>𝑛</m:t>
                        </m:r>
                        <m:r>
                          <a:rPr lang="zh-CN" altLang="zh-CN">
                            <a:latin typeface="Cambria Math" panose="02040503050406030204" pitchFamily="18" charset="0"/>
                          </a:rPr>
                          <m:t>=1</m:t>
                        </m:r>
                      </m:e>
                    </m:d>
                  </m:oMath>
                </a14:m>
                <a:endParaRPr lang="zh-CN" altLang="zh-CN" dirty="0"/>
              </a:p>
              <a:p>
                <a:pPr marL="0" marR="0">
                  <a:spcBef>
                    <a:spcPts val="0"/>
                  </a:spcBef>
                  <a:spcAft>
                    <a:spcPts val="0"/>
                  </a:spcAft>
                </a:pP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100</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10</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𝑌</m:t>
                        </m:r>
                      </m:e>
                      <m:sub>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0</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oMath>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10</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num>
                        <m:den>
                          <m:r>
                            <a:rPr lang="x-IV_mathan" altLang="zh-CN">
                              <a:latin typeface="Cambria Math" panose="02040503050406030204" pitchFamily="18" charset="0"/>
                              <a:ea typeface="Cambria Math" panose="02040503050406030204" pitchFamily="18" charset="0"/>
                            </a:rPr>
                            <m:t>𝑎</m:t>
                          </m:r>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𝑎</m:t>
                          </m:r>
                        </m:sup>
                      </m:sSup>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10</m:t>
                              </m:r>
                            </m:sub>
                          </m:sSub>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10</m:t>
                              </m:r>
                            </m:sub>
                          </m:sSub>
                        </m:e>
                      </m:d>
                      <m:r>
                        <a:rPr lang="x-IV_mathan" altLang="zh-CN">
                          <a:latin typeface="Cambria Math" panose="02040503050406030204" pitchFamily="18" charset="0"/>
                          <a:ea typeface="Cambria Math" panose="02040503050406030204" pitchFamily="18" charset="0"/>
                        </a:rPr>
                        <m:t>=</m:t>
                      </m:r>
                      <m:nary>
                        <m:naryPr>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m:t>
                          </m:r>
                        </m:sup>
                        <m:e>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e>
                                  </m:d>
                                </m:e>
                                <m:sup>
                                  <m:r>
                                    <a:rPr lang="x-IV_mathan" altLang="zh-CN">
                                      <a:latin typeface="Cambria Math" panose="02040503050406030204" pitchFamily="18" charset="0"/>
                                      <a:ea typeface="Cambria Math" panose="02040503050406030204" pitchFamily="18" charset="0"/>
                                    </a:rPr>
                                    <m:t>2</m:t>
                                  </m:r>
                                </m:sup>
                              </m:sSup>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𝑎</m:t>
                                  </m:r>
                                </m:e>
                                <m:sup>
                                  <m:r>
                                    <a:rPr lang="x-IV_mathan" altLang="zh-CN">
                                      <a:latin typeface="Cambria Math" panose="02040503050406030204" pitchFamily="18" charset="0"/>
                                      <a:ea typeface="Cambria Math" panose="02040503050406030204" pitchFamily="18" charset="0"/>
                                    </a:rPr>
                                    <m:t>2</m:t>
                                  </m:r>
                                </m:sup>
                              </m:sSup>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𝑎</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𝑑𝑟</m:t>
                          </m:r>
                          <m:r>
                            <a:rPr lang="x-IV_mathan" altLang="zh-CN">
                              <a:latin typeface="Cambria Math" panose="02040503050406030204" pitchFamily="18" charset="0"/>
                              <a:ea typeface="Cambria Math" panose="02040503050406030204" pitchFamily="18" charset="0"/>
                            </a:rPr>
                            <m:t>=</m:t>
                          </m:r>
                        </m:e>
                      </m:nary>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e>
                              </m:d>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𝑎</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4</m:t>
                          </m:r>
                        </m:den>
                      </m:f>
                      <m:r>
                        <a:rPr lang="x-IV_mathan" altLang="zh-CN">
                          <a:latin typeface="Cambria Math" panose="02040503050406030204" pitchFamily="18" charset="0"/>
                          <a:ea typeface="Cambria Math" panose="02040503050406030204" pitchFamily="18" charset="0"/>
                        </a:rPr>
                        <m:t>=1</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t>归一化可得</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m:rPr>
                            <m:sty m:val="p"/>
                          </m:rPr>
                          <a:rPr lang="zh-CN" altLang="zh-CN">
                            <a:latin typeface="Cambria Math" panose="02040503050406030204" pitchFamily="18" charset="0"/>
                          </a:rPr>
                          <m:t>c</m:t>
                        </m:r>
                      </m:e>
                      <m:sub>
                        <m:r>
                          <a:rPr lang="zh-CN" altLang="zh-CN">
                            <a:latin typeface="Cambria Math" panose="02040503050406030204" pitchFamily="18" charset="0"/>
                          </a:rPr>
                          <m:t>0</m:t>
                        </m:r>
                      </m:sub>
                    </m:sSub>
                    <m:r>
                      <a:rPr lang="zh-CN" altLang="zh-CN">
                        <a:latin typeface="Cambria Math" panose="02040503050406030204" pitchFamily="18" charset="0"/>
                      </a:rPr>
                      <m:t>=2/</m:t>
                    </m:r>
                    <m:rad>
                      <m:radPr>
                        <m:degHide m:val="on"/>
                        <m:ctrlPr>
                          <a:rPr lang="zh-CN" altLang="zh-CN" i="1">
                            <a:latin typeface="Cambria Math" panose="02040503050406030204" pitchFamily="18" charset="0"/>
                          </a:rPr>
                        </m:ctrlPr>
                      </m:radPr>
                      <m:deg/>
                      <m:e>
                        <m:r>
                          <m:rPr>
                            <m:sty m:val="p"/>
                          </m:rPr>
                          <a:rPr lang="zh-CN" altLang="zh-CN">
                            <a:latin typeface="Cambria Math" panose="02040503050406030204" pitchFamily="18" charset="0"/>
                          </a:rPr>
                          <m:t>a</m:t>
                        </m:r>
                      </m:e>
                    </m:rad>
                  </m:oMath>
                </a14:m>
                <a:r>
                  <a:rPr lang="en-US" altLang="zh-CN" dirty="0">
                    <a:ea typeface="Cambria Math" panose="02040503050406030204" pitchFamily="18" charset="0"/>
                  </a:rPr>
                  <a:t>, </a:t>
                </a:r>
                <a:r>
                  <a:rPr lang="zh-CN" altLang="zh-CN" dirty="0"/>
                  <a:t>又</a:t>
                </a:r>
                <a:r>
                  <a:rPr lang="en-US" altLang="zh-CN" dirty="0">
                    <a:ea typeface="Cambria Math" panose="02040503050406030204" pitchFamily="18" charset="0"/>
                  </a:rPr>
                  <a:t> </a:t>
                </a:r>
                <a14:m>
                  <m:oMath xmlns:m="http://schemas.openxmlformats.org/officeDocument/2006/math">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0</m:t>
                        </m:r>
                      </m:sub>
                      <m:sup>
                        <m:r>
                          <a:rPr lang="zh-CN" altLang="zh-CN">
                            <a:latin typeface="Cambria Math" panose="02040503050406030204" pitchFamily="18" charset="0"/>
                          </a:rPr>
                          <m:t>0</m:t>
                        </m:r>
                      </m:sup>
                    </m:sSubSup>
                    <m:r>
                      <a:rPr lang="zh-CN" altLang="zh-CN">
                        <a:latin typeface="Cambria Math" panose="02040503050406030204" pitchFamily="18" charset="0"/>
                      </a:rPr>
                      <m:t>=1/</m:t>
                    </m:r>
                    <m:rad>
                      <m:radPr>
                        <m:degHide m:val="on"/>
                        <m:ctrlPr>
                          <a:rPr lang="zh-CN" altLang="zh-CN" i="1">
                            <a:latin typeface="Cambria Math" panose="02040503050406030204" pitchFamily="18" charset="0"/>
                          </a:rPr>
                        </m:ctrlPr>
                      </m:radPr>
                      <m:deg/>
                      <m:e>
                        <m:r>
                          <a:rPr lang="zh-CN" altLang="zh-CN">
                            <a:latin typeface="Cambria Math" panose="02040503050406030204" pitchFamily="18" charset="0"/>
                          </a:rPr>
                          <m:t>4</m:t>
                        </m:r>
                        <m:r>
                          <a:rPr lang="zh-CN" altLang="zh-CN">
                            <a:latin typeface="Cambria Math" panose="02040503050406030204" pitchFamily="18" charset="0"/>
                          </a:rPr>
                          <m:t>𝜋</m:t>
                        </m:r>
                      </m:e>
                    </m:rad>
                  </m:oMath>
                </a14:m>
                <a:r>
                  <a:rPr lang="en-US" altLang="zh-CN" dirty="0">
                    <a:ea typeface="Cambria Math" panose="02040503050406030204" pitchFamily="18" charset="0"/>
                  </a:rPr>
                  <a:t>, </a:t>
                </a:r>
                <a:r>
                  <a:rPr lang="zh-CN" altLang="zh-CN" dirty="0"/>
                  <a:t>所以氢原子基态波函数为</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𝜓</m:t>
                          </m:r>
                        </m:e>
                        <m:sub>
                          <m:r>
                            <a:rPr lang="x-IV_mathan" altLang="zh-CN">
                              <a:latin typeface="Cambria Math" panose="02040503050406030204" pitchFamily="18" charset="0"/>
                              <a:ea typeface="Cambria Math" panose="02040503050406030204" pitchFamily="18" charset="0"/>
                            </a:rPr>
                            <m:t>100</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ad>
                            <m:radPr>
                              <m:degHide m:val="on"/>
                              <m:ctrlPr>
                                <a:rPr lang="x-IV_mathan" altLang="zh-CN" i="1">
                                  <a:latin typeface="Cambria Math" panose="02040503050406030204" pitchFamily="18" charset="0"/>
                                  <a:ea typeface="Cambria Math" panose="02040503050406030204" pitchFamily="18" charset="0"/>
                                </a:rPr>
                              </m:ctrlPr>
                            </m:radPr>
                            <m:deg/>
                            <m:e>
                              <m:r>
                                <a:rPr lang="x-IV_mathan" altLang="zh-CN">
                                  <a:latin typeface="Cambria Math" panose="02040503050406030204" pitchFamily="18" charset="0"/>
                                  <a:ea typeface="Cambria Math" panose="02040503050406030204" pitchFamily="18" charset="0"/>
                                </a:rPr>
                                <m:t>𝜋</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𝑎</m:t>
                                  </m:r>
                                </m:e>
                                <m:sup>
                                  <m:r>
                                    <a:rPr lang="x-IV_mathan" altLang="zh-CN">
                                      <a:latin typeface="Cambria Math" panose="02040503050406030204" pitchFamily="18" charset="0"/>
                                      <a:ea typeface="Cambria Math" panose="02040503050406030204" pitchFamily="18" charset="0"/>
                                    </a:rPr>
                                    <m:t>3</m:t>
                                  </m:r>
                                </m:sup>
                              </m:sSup>
                            </m:e>
                          </m:rad>
                        </m:den>
                      </m:f>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𝑎</m:t>
                          </m:r>
                        </m:sup>
                      </m:sSup>
                    </m:oMath>
                  </m:oMathPara>
                </a14:m>
                <a:endParaRPr lang="x-IV_mathan" altLang="zh-CN" dirty="0">
                  <a:ea typeface="Cambria Math" panose="02040503050406030204" pitchFamily="18" charset="0"/>
                </a:endParaRP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4525962"/>
              </a:xfrm>
              <a:blipFill>
                <a:blip r:embed="rId2"/>
                <a:stretch>
                  <a:fillRect l="-74" b="-1911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能量本征函数</a:t>
            </a:r>
            <a:endParaRPr lang="zh-CN" altLang="en-US" dirty="0"/>
          </a:p>
        </p:txBody>
      </p:sp>
    </p:spTree>
    <p:extLst>
      <p:ext uri="{BB962C8B-B14F-4D97-AF65-F5344CB8AC3E}">
        <p14:creationId xmlns:p14="http://schemas.microsoft.com/office/powerpoint/2010/main" val="3453897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pPr marL="0" marR="0">
                  <a:spcBef>
                    <a:spcPts val="0"/>
                  </a:spcBef>
                  <a:spcAft>
                    <a:spcPts val="0"/>
                  </a:spcAft>
                </a:pPr>
                <a14:m>
                  <m:oMath xmlns:m="http://schemas.openxmlformats.org/officeDocument/2006/math">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𝑛</m:t>
                    </m:r>
                    <m:r>
                      <a:rPr lang="zh-CN" altLang="zh-CN">
                        <a:solidFill>
                          <a:srgbClr val="000000"/>
                        </a:solidFill>
                        <a:latin typeface="Cambria Math" panose="02040503050406030204" pitchFamily="18" charset="0"/>
                      </a:rPr>
                      <m:t>=2,</m:t>
                    </m:r>
                    <m:r>
                      <a:rPr lang="zh-CN" altLang="zh-CN">
                        <a:solidFill>
                          <a:srgbClr val="000000"/>
                        </a:solidFill>
                        <a:latin typeface="Cambria Math" panose="02040503050406030204" pitchFamily="18" charset="0"/>
                      </a:rPr>
                      <m:t>𝑙</m:t>
                    </m:r>
                    <m:r>
                      <a:rPr lang="zh-CN" altLang="zh-CN">
                        <a:solidFill>
                          <a:srgbClr val="000000"/>
                        </a:solidFill>
                        <a:latin typeface="Cambria Math" panose="02040503050406030204" pitchFamily="18" charset="0"/>
                      </a:rPr>
                      <m:t>=0)</m:t>
                    </m:r>
                  </m:oMath>
                </a14:m>
                <a:r>
                  <a:rPr lang="zh-CN" altLang="zh-CN" dirty="0">
                    <a:solidFill>
                      <a:srgbClr val="000000"/>
                    </a:solidFill>
                    <a:ea typeface="Microsoft YaHei" panose="020B0503020204020204" pitchFamily="34" charset="-122"/>
                  </a:rPr>
                  <a:t>情况</a:t>
                </a:r>
                <a:endParaRPr lang="zh-CN" altLang="zh-CN" dirty="0">
                  <a:solidFill>
                    <a:srgbClr val="000000"/>
                  </a:solidFill>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1</m:t>
                          </m:r>
                        </m:sub>
                      </m:sSub>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r>
                        <a:rPr lang="x-IV_mathan" altLang="zh-CN">
                          <a:latin typeface="Cambria Math" panose="02040503050406030204" pitchFamily="18" charset="0"/>
                          <a:ea typeface="Cambria Math" panose="02040503050406030204" pitchFamily="18" charset="0"/>
                        </a:rPr>
                        <m:t>,</m:t>
                      </m:r>
                      <m:r>
                        <a:rPr lang="x-IV_mathan" altLang="zh-CN" i="1">
                          <a:latin typeface="Cambria Math" panose="02040503050406030204" pitchFamily="18" charset="0"/>
                          <a:ea typeface="Cambria Math" panose="02040503050406030204" pitchFamily="18" charset="0"/>
                        </a:rPr>
                        <m:t> </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2</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20</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sup>
                      </m:sSup>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1</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e>
                              </m:d>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d>
                        <m:dPr>
                          <m:begChr m:val="（"/>
                          <m:endChr m:val="）"/>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1−</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sup>
                      </m:sSup>
                    </m:oMath>
                  </m:oMathPara>
                </a14:m>
                <a:endParaRPr lang="x-IV_mathan" altLang="zh-CN" dirty="0">
                  <a:ea typeface="Cambria Math" panose="02040503050406030204" pitchFamily="18" charset="0"/>
                </a:endParaRPr>
              </a:p>
              <a:p>
                <a:pPr marL="0" marR="0">
                  <a:spcBef>
                    <a:spcPts val="0"/>
                  </a:spcBef>
                  <a:spcAft>
                    <a:spcPts val="0"/>
                  </a:spcAft>
                </a:pPr>
                <a14:m>
                  <m:oMath xmlns:m="http://schemas.openxmlformats.org/officeDocument/2006/math">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𝑛</m:t>
                    </m:r>
                    <m:r>
                      <a:rPr lang="zh-CN" altLang="zh-CN">
                        <a:solidFill>
                          <a:srgbClr val="000000"/>
                        </a:solidFill>
                        <a:latin typeface="Cambria Math" panose="02040503050406030204" pitchFamily="18" charset="0"/>
                      </a:rPr>
                      <m:t>=2,</m:t>
                    </m:r>
                    <m:r>
                      <a:rPr lang="zh-CN" altLang="zh-CN">
                        <a:solidFill>
                          <a:srgbClr val="000000"/>
                        </a:solidFill>
                        <a:latin typeface="Cambria Math" panose="02040503050406030204" pitchFamily="18" charset="0"/>
                      </a:rPr>
                      <m:t>𝑙</m:t>
                    </m:r>
                    <m:r>
                      <a:rPr lang="zh-CN" altLang="zh-CN">
                        <a:solidFill>
                          <a:srgbClr val="000000"/>
                        </a:solidFill>
                        <a:latin typeface="Cambria Math" panose="02040503050406030204" pitchFamily="18" charset="0"/>
                      </a:rPr>
                      <m:t>=1)</m:t>
                    </m:r>
                  </m:oMath>
                </a14:m>
                <a:r>
                  <a:rPr lang="zh-CN" altLang="zh-CN" dirty="0">
                    <a:solidFill>
                      <a:srgbClr val="000000"/>
                    </a:solidFill>
                    <a:ea typeface="Microsoft YaHei" panose="020B0503020204020204" pitchFamily="34" charset="-122"/>
                  </a:rPr>
                  <a:t>情况</a:t>
                </a:r>
                <a:endParaRPr lang="zh-CN" altLang="zh-CN" dirty="0">
                  <a:solidFill>
                    <a:srgbClr val="000000"/>
                  </a:solidFill>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1</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20</m:t>
                          </m:r>
                        </m:sub>
                      </m:sSub>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e>
                          </m:d>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sup>
                      </m:sSup>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0</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𝑟</m:t>
                                      </m:r>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den>
                                  </m:f>
                                </m:e>
                              </m:d>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0</m:t>
                              </m:r>
                            </m:sub>
                          </m:sSub>
                        </m:num>
                        <m:den>
                          <m:r>
                            <a:rPr lang="x-IV_mathan" altLang="zh-CN">
                              <a:latin typeface="Cambria Math" panose="02040503050406030204" pitchFamily="18" charset="0"/>
                              <a:ea typeface="Cambria Math" panose="02040503050406030204" pitchFamily="18" charset="0"/>
                            </a:rPr>
                            <m:t>4</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𝑎</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𝑟</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𝑒</m:t>
                          </m:r>
                        </m:e>
                        <m:sup>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𝑎</m:t>
                          </m:r>
                          <m:r>
                            <a:rPr lang="x-IV_mathan" altLang="zh-CN">
                              <a:latin typeface="Cambria Math" panose="02040503050406030204" pitchFamily="18" charset="0"/>
                              <a:ea typeface="Cambria Math" panose="02040503050406030204" pitchFamily="18" charset="0"/>
                            </a:rPr>
                            <m:t>)</m:t>
                          </m:r>
                        </m:sup>
                      </m:sSup>
                    </m:oMath>
                  </m:oMathPara>
                </a14:m>
                <a:endParaRPr lang="x-IV_mathan" altLang="zh-CN" dirty="0">
                  <a:ea typeface="Cambria Math" panose="02040503050406030204" pitchFamily="18" charset="0"/>
                </a:endParaRP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 t="-8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第一激发态</a:t>
            </a:r>
          </a:p>
        </p:txBody>
      </p:sp>
    </p:spTree>
    <p:extLst>
      <p:ext uri="{BB962C8B-B14F-4D97-AF65-F5344CB8AC3E}">
        <p14:creationId xmlns:p14="http://schemas.microsoft.com/office/powerpoint/2010/main" val="212903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357187" y="1009650"/>
                <a:ext cx="8229600" cy="5391149"/>
              </a:xfrm>
            </p:spPr>
            <p:txBody>
              <a:bodyPr/>
              <a:lstStyle/>
              <a:p>
                <a:pPr marL="0" marR="0">
                  <a:spcBef>
                    <a:spcPts val="0"/>
                  </a:spcBef>
                  <a:spcAft>
                    <a:spcPts val="0"/>
                  </a:spcAft>
                </a:pPr>
                <a:r>
                  <a:rPr lang="zh-CN" altLang="zh-CN" dirty="0"/>
                  <a:t>由递推公式</a:t>
                </a:r>
                <a14:m>
                  <m:oMath xmlns:m="http://schemas.openxmlformats.org/officeDocument/2006/math">
                    <m:r>
                      <a:rPr lang="en-US" altLang="zh-CN" b="0" i="0" smtClean="0">
                        <a:solidFill>
                          <a:srgbClr val="000000"/>
                        </a:solidFill>
                        <a:latin typeface="Cambria Math" panose="02040503050406030204" pitchFamily="18" charset="0"/>
                        <a:ea typeface="Cambria Math" panose="02040503050406030204" pitchFamily="18" charset="0"/>
                      </a:rPr>
                      <m:t> </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sub>
                    </m:sSub>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d>
                          <m:dPr>
                            <m:begChr m:val="["/>
                            <m:endChr m:val="]"/>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2</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m:t>
                                </m:r>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r>
                                  <a:rPr lang="x-IV_mathan" altLang="zh-CN">
                                    <a:solidFill>
                                      <a:srgbClr val="000000"/>
                                    </a:solidFill>
                                    <a:latin typeface="Cambria Math" panose="02040503050406030204" pitchFamily="18" charset="0"/>
                                    <a:ea typeface="Cambria Math" panose="02040503050406030204" pitchFamily="18" charset="0"/>
                                  </a:rPr>
                                  <m:t>𝑛</m:t>
                                </m:r>
                              </m:e>
                            </m:d>
                          </m:e>
                        </m:d>
                      </m:num>
                      <m:den>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+1</m:t>
                            </m:r>
                          </m:e>
                        </m:d>
                        <m:d>
                          <m:dPr>
                            <m:endChr m:val=""/>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𝑗</m:t>
                            </m:r>
                            <m:r>
                              <a:rPr lang="x-IV_mathan" altLang="zh-CN">
                                <a:solidFill>
                                  <a:srgbClr val="000000"/>
                                </a:solidFill>
                                <a:latin typeface="Cambria Math" panose="02040503050406030204" pitchFamily="18" charset="0"/>
                                <a:ea typeface="Cambria Math" panose="02040503050406030204" pitchFamily="18" charset="0"/>
                              </a:rPr>
                              <m:t>+2</m:t>
                            </m:r>
                            <m:r>
                              <a:rPr lang="x-IV_mathan" altLang="zh-CN">
                                <a:solidFill>
                                  <a:srgbClr val="000000"/>
                                </a:solidFill>
                                <a:latin typeface="Cambria Math" panose="02040503050406030204" pitchFamily="18" charset="0"/>
                                <a:ea typeface="Cambria Math" panose="02040503050406030204" pitchFamily="18" charset="0"/>
                              </a:rPr>
                              <m:t>𝑙</m:t>
                            </m:r>
                            <m:r>
                              <a:rPr lang="x-IV_mathan" altLang="zh-CN">
                                <a:solidFill>
                                  <a:srgbClr val="000000"/>
                                </a:solidFill>
                                <a:latin typeface="Cambria Math" panose="02040503050406030204" pitchFamily="18" charset="0"/>
                                <a:ea typeface="Cambria Math" panose="02040503050406030204" pitchFamily="18" charset="0"/>
                              </a:rPr>
                              <m:t>+2)</m:t>
                            </m:r>
                          </m:e>
                        </m:d>
                      </m:den>
                    </m:f>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𝑐</m:t>
                        </m:r>
                      </m:e>
                      <m:sub>
                        <m:r>
                          <a:rPr lang="x-IV_mathan" altLang="zh-CN">
                            <a:solidFill>
                              <a:srgbClr val="000000"/>
                            </a:solidFill>
                            <a:latin typeface="Cambria Math" panose="02040503050406030204" pitchFamily="18" charset="0"/>
                            <a:ea typeface="Cambria Math" panose="02040503050406030204" pitchFamily="18" charset="0"/>
                          </a:rPr>
                          <m:t>𝑗</m:t>
                        </m:r>
                      </m:sub>
                    </m:sSub>
                  </m:oMath>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可知，</a:t>
                </a:r>
                <a14:m>
                  <m:oMath xmlns:m="http://schemas.openxmlformats.org/officeDocument/2006/math">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𝑢</m:t>
                        </m:r>
                      </m:e>
                      <m:sub>
                        <m:r>
                          <a:rPr lang="x-IV_mathan" altLang="zh-CN">
                            <a:latin typeface="Cambria Math" panose="02040503050406030204" pitchFamily="18" charset="0"/>
                            <a:ea typeface="Cambria Math" panose="02040503050406030204" pitchFamily="18" charset="0"/>
                          </a:rPr>
                          <m:t>𝑙</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𝜌</m:t>
                        </m:r>
                      </m:e>
                    </m:d>
                    <m:r>
                      <a:rPr lang="x-IV_mathan" altLang="zh-CN">
                        <a:latin typeface="Cambria Math" panose="02040503050406030204" pitchFamily="18" charset="0"/>
                        <a:ea typeface="Cambria Math" panose="02040503050406030204" pitchFamily="18" charset="0"/>
                      </a:rPr>
                      <m:t>=</m:t>
                    </m:r>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𝑗</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𝑛</m:t>
                        </m:r>
                      </m:sup>
                      <m:e>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𝑐</m:t>
                            </m:r>
                          </m:e>
                          <m:sub>
                            <m:r>
                              <a:rPr lang="x-IV_mathan" altLang="zh-CN">
                                <a:latin typeface="Cambria Math" panose="02040503050406030204" pitchFamily="18" charset="0"/>
                                <a:ea typeface="Cambria Math" panose="02040503050406030204" pitchFamily="18" charset="0"/>
                              </a:rPr>
                              <m:t>𝑗</m:t>
                            </m:r>
                          </m:sub>
                        </m:sSub>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𝜌</m:t>
                            </m:r>
                          </m:e>
                          <m:sup>
                            <m:r>
                              <a:rPr lang="x-IV_mathan" altLang="zh-CN">
                                <a:latin typeface="Cambria Math" panose="02040503050406030204" pitchFamily="18" charset="0"/>
                                <a:ea typeface="Cambria Math" panose="02040503050406030204" pitchFamily="18" charset="0"/>
                              </a:rPr>
                              <m:t>𝑗</m:t>
                            </m:r>
                          </m:sup>
                        </m:sSup>
                      </m:e>
                    </m:nary>
                    <m:r>
                      <a:rPr lang="x-IV_mathan" altLang="zh-CN">
                        <a:latin typeface="Cambria Math" panose="02040503050406030204" pitchFamily="18" charset="0"/>
                        <a:ea typeface="Cambria Math" panose="02040503050406030204" pitchFamily="18" charset="0"/>
                      </a:rPr>
                      <m:t>=</m:t>
                    </m:r>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𝐿</m:t>
                        </m:r>
                      </m:e>
                      <m:sub>
                        <m:r>
                          <a:rPr lang="x-IV_mathan" altLang="zh-CN">
                            <a:latin typeface="Cambria Math" panose="02040503050406030204" pitchFamily="18" charset="0"/>
                            <a:ea typeface="Cambria Math" panose="02040503050406030204" pitchFamily="18" charset="0"/>
                          </a:rPr>
                          <m:t>𝑛</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b>
                      <m:sup>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𝜌</m:t>
                        </m:r>
                      </m:e>
                    </m:d>
                  </m:oMath>
                </a14:m>
                <a:endParaRPr lang="x-IV_mathan" altLang="zh-CN" dirty="0">
                  <a:ea typeface="Cambria Math" panose="02040503050406030204" pitchFamily="18" charset="0"/>
                </a:endParaRPr>
              </a:p>
              <a:p>
                <a:pPr marL="0" marR="0">
                  <a:spcBef>
                    <a:spcPts val="0"/>
                  </a:spcBef>
                  <a:spcAft>
                    <a:spcPts val="0"/>
                  </a:spcAft>
                </a:pPr>
                <a:r>
                  <a:rPr lang="zh-CN" altLang="zh-CN" dirty="0"/>
                  <a:t>是关联拉盖尔</a:t>
                </a:r>
                <a:r>
                  <a:rPr lang="en-US" altLang="zh-CN" dirty="0">
                    <a:ea typeface="Calibri" panose="020F0502020204030204" pitchFamily="34" charset="0"/>
                  </a:rPr>
                  <a:t>(Laguerre)</a:t>
                </a:r>
                <a:r>
                  <a:rPr lang="zh-CN" altLang="zh-CN" dirty="0">
                    <a:ea typeface="Microsoft YaHei" panose="020B0503020204020204" pitchFamily="34" charset="-122"/>
                  </a:rPr>
                  <a:t>多项式</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𝐿</m:t>
                        </m:r>
                      </m:e>
                      <m:sub>
                        <m:r>
                          <a:rPr lang="x-IV_mathan" altLang="zh-CN">
                            <a:latin typeface="Cambria Math" panose="02040503050406030204" pitchFamily="18" charset="0"/>
                            <a:ea typeface="Cambria Math" panose="02040503050406030204" pitchFamily="18" charset="0"/>
                          </a:rPr>
                          <m:t>𝑞</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𝑝</m:t>
                        </m:r>
                      </m:sub>
                      <m:sup>
                        <m:r>
                          <a:rPr lang="x-IV_mathan" altLang="zh-CN">
                            <a:latin typeface="Cambria Math" panose="02040503050406030204" pitchFamily="18" charset="0"/>
                            <a:ea typeface="Cambria Math" panose="02040503050406030204" pitchFamily="18" charset="0"/>
                          </a:rPr>
                          <m:t>𝑝</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𝑥</m:t>
                        </m:r>
                      </m:e>
                    </m:d>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−1</m:t>
                            </m:r>
                          </m:e>
                        </m:d>
                      </m:e>
                      <m:sup>
                        <m:r>
                          <a:rPr lang="x-IV_mathan" altLang="zh-CN">
                            <a:latin typeface="Cambria Math" panose="02040503050406030204" pitchFamily="18" charset="0"/>
                            <a:ea typeface="Cambria Math" panose="02040503050406030204" pitchFamily="18" charset="0"/>
                          </a:rPr>
                          <m:t>𝑝</m:t>
                        </m:r>
                      </m:sup>
                    </m:sSup>
                    <m:sSup>
                      <m:sSupPr>
                        <m:ctrlPr>
                          <a:rPr lang="x-IV_mathan" altLang="zh-CN" i="1">
                            <a:latin typeface="Cambria Math" panose="02040503050406030204" pitchFamily="18" charset="0"/>
                            <a:ea typeface="Cambria Math" panose="02040503050406030204" pitchFamily="18" charset="0"/>
                          </a:rPr>
                        </m:ctrlPr>
                      </m:sSupPr>
                      <m:e>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𝑑</m:t>
                                </m:r>
                              </m:num>
                              <m:den>
                                <m:r>
                                  <a:rPr lang="x-IV_mathan" altLang="zh-CN">
                                    <a:latin typeface="Cambria Math" panose="02040503050406030204" pitchFamily="18" charset="0"/>
                                    <a:ea typeface="Cambria Math" panose="02040503050406030204" pitchFamily="18" charset="0"/>
                                  </a:rPr>
                                  <m:t>𝑑𝑥</m:t>
                                </m:r>
                              </m:den>
                            </m:f>
                          </m:e>
                        </m:d>
                      </m:e>
                      <m:sup>
                        <m:r>
                          <a:rPr lang="x-IV_mathan" altLang="zh-CN">
                            <a:latin typeface="Cambria Math" panose="02040503050406030204" pitchFamily="18" charset="0"/>
                            <a:ea typeface="Cambria Math" panose="02040503050406030204" pitchFamily="18" charset="0"/>
                          </a:rPr>
                          <m:t>𝑝</m:t>
                        </m:r>
                      </m:sup>
                    </m:sSup>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𝐿</m:t>
                        </m:r>
                      </m:e>
                      <m:sub>
                        <m:r>
                          <a:rPr lang="x-IV_mathan" altLang="zh-CN">
                            <a:latin typeface="Cambria Math" panose="02040503050406030204" pitchFamily="18" charset="0"/>
                            <a:ea typeface="Cambria Math" panose="02040503050406030204" pitchFamily="18" charset="0"/>
                          </a:rPr>
                          <m:t>𝑞</m:t>
                        </m:r>
                      </m:sub>
                    </m:sSub>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𝑥</m:t>
                        </m:r>
                      </m:e>
                    </m:d>
                  </m:oMath>
                </a14:m>
                <a:endParaRPr lang="x-IV_mathan" altLang="zh-CN" dirty="0">
                  <a:ea typeface="Cambria Math" panose="02040503050406030204" pitchFamily="18" charset="0"/>
                </a:endParaRPr>
              </a:p>
              <a:p>
                <a:pPr marL="0" marR="0">
                  <a:spcBef>
                    <a:spcPts val="0"/>
                  </a:spcBef>
                  <a:spcAft>
                    <a:spcPts val="0"/>
                  </a:spcAft>
                </a:pPr>
                <a:r>
                  <a:rPr lang="zh-CN" altLang="zh-CN" dirty="0">
                    <a:ea typeface="Calibri" panose="020F0502020204030204" pitchFamily="34" charset="0"/>
                  </a:rPr>
                  <a:t>q</a:t>
                </a:r>
                <a:r>
                  <a:rPr lang="zh-CN" altLang="zh-CN" dirty="0">
                    <a:ea typeface="Microsoft YaHei" panose="020B0503020204020204" pitchFamily="34" charset="-122"/>
                  </a:rPr>
                  <a:t>阶拉盖尔多项式</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𝐿</m:t>
                        </m:r>
                      </m:e>
                      <m:sub>
                        <m:r>
                          <a:rPr lang="zh-CN" altLang="zh-CN">
                            <a:latin typeface="Cambria Math" panose="02040503050406030204" pitchFamily="18" charset="0"/>
                          </a:rPr>
                          <m:t>𝑞</m:t>
                        </m:r>
                      </m:sub>
                    </m:sSub>
                    <m:d>
                      <m:dPr>
                        <m:ctrlPr>
                          <a:rPr lang="zh-CN" altLang="zh-CN" i="1">
                            <a:latin typeface="Cambria Math" panose="02040503050406030204" pitchFamily="18" charset="0"/>
                          </a:rPr>
                        </m:ctrlPr>
                      </m:dPr>
                      <m:e>
                        <m:r>
                          <a:rPr lang="zh-CN" altLang="zh-CN">
                            <a:latin typeface="Cambria Math" panose="02040503050406030204" pitchFamily="18" charset="0"/>
                          </a:rPr>
                          <m:t>𝑥</m:t>
                        </m:r>
                      </m:e>
                    </m:d>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𝑥</m:t>
                        </m:r>
                      </m:sup>
                    </m:sSup>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zh-CN" altLang="zh-CN">
                                    <a:latin typeface="Cambria Math" panose="02040503050406030204" pitchFamily="18" charset="0"/>
                                  </a:rPr>
                                  <m:t>𝑑</m:t>
                                </m:r>
                              </m:num>
                              <m:den>
                                <m:r>
                                  <a:rPr lang="zh-CN" altLang="zh-CN">
                                    <a:latin typeface="Cambria Math" panose="02040503050406030204" pitchFamily="18" charset="0"/>
                                  </a:rPr>
                                  <m:t>𝑑𝑥</m:t>
                                </m:r>
                              </m:den>
                            </m:f>
                          </m:e>
                        </m:d>
                      </m:e>
                      <m:sup>
                        <m:r>
                          <a:rPr lang="zh-CN" altLang="zh-CN">
                            <a:latin typeface="Cambria Math" panose="02040503050406030204" pitchFamily="18" charset="0"/>
                          </a:rPr>
                          <m:t>𝑞</m:t>
                        </m:r>
                      </m:sup>
                    </m:sSup>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m:t>
                            </m:r>
                            <m:r>
                              <a:rPr lang="zh-CN" altLang="zh-CN">
                                <a:latin typeface="Cambria Math" panose="02040503050406030204" pitchFamily="18" charset="0"/>
                              </a:rPr>
                              <m:t>𝑥</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𝑥</m:t>
                            </m:r>
                          </m:e>
                          <m:sup>
                            <m:r>
                              <a:rPr lang="zh-CN" altLang="zh-CN">
                                <a:latin typeface="Cambria Math" panose="02040503050406030204" pitchFamily="18" charset="0"/>
                              </a:rPr>
                              <m:t>𝑞</m:t>
                            </m:r>
                          </m:sup>
                        </m:sSup>
                      </m:e>
                    </m:d>
                  </m:oMath>
                </a14:m>
                <a:endParaRPr lang="zh-CN" altLang="zh-CN" dirty="0"/>
              </a:p>
              <a:p>
                <a:pPr marL="0" marR="0">
                  <a:spcBef>
                    <a:spcPts val="0"/>
                  </a:spcBef>
                  <a:spcAft>
                    <a:spcPts val="0"/>
                  </a:spcAft>
                </a:pPr>
                <a:r>
                  <a:rPr lang="zh-CN" altLang="zh-CN" dirty="0"/>
                  <a:t>最终我们得到了氢原子的能量本征函数</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𝜓</m:t>
                          </m:r>
                        </m:e>
                        <m:sub>
                          <m:r>
                            <a:rPr lang="x-IV_mathan" altLang="zh-CN">
                              <a:solidFill>
                                <a:srgbClr val="0070C0"/>
                              </a:solidFill>
                              <a:latin typeface="Cambria Math" panose="02040503050406030204" pitchFamily="18" charset="0"/>
                              <a:ea typeface="Cambria Math" panose="02040503050406030204" pitchFamily="18" charset="0"/>
                            </a:rPr>
                            <m:t>𝑛𝑙𝑚</m:t>
                          </m:r>
                        </m:sub>
                      </m:sSub>
                      <m:r>
                        <a:rPr lang="x-IV_mathan" altLang="zh-CN">
                          <a:solidFill>
                            <a:srgbClr val="0070C0"/>
                          </a:solidFill>
                          <a:latin typeface="Cambria Math" panose="02040503050406030204" pitchFamily="18" charset="0"/>
                          <a:ea typeface="Cambria Math" panose="02040503050406030204" pitchFamily="18" charset="0"/>
                        </a:rPr>
                        <m:t>=</m:t>
                      </m:r>
                      <m:rad>
                        <m:radPr>
                          <m:degHide m:val="on"/>
                          <m:ctrlPr>
                            <a:rPr lang="x-IV_mathan" altLang="zh-CN" i="1">
                              <a:solidFill>
                                <a:srgbClr val="0070C0"/>
                              </a:solidFill>
                              <a:latin typeface="Cambria Math" panose="02040503050406030204" pitchFamily="18" charset="0"/>
                              <a:ea typeface="Cambria Math" panose="02040503050406030204" pitchFamily="18" charset="0"/>
                            </a:rPr>
                          </m:ctrlPr>
                        </m:radPr>
                        <m:deg/>
                        <m:e>
                          <m:sSup>
                            <m:sSupPr>
                              <m:ctrlPr>
                                <a:rPr lang="x-IV_mathan" altLang="zh-CN" i="1">
                                  <a:solidFill>
                                    <a:srgbClr val="0070C0"/>
                                  </a:solidFill>
                                  <a:latin typeface="Cambria Math" panose="02040503050406030204" pitchFamily="18" charset="0"/>
                                  <a:ea typeface="Cambria Math" panose="02040503050406030204" pitchFamily="18" charset="0"/>
                                </a:rPr>
                              </m:ctrlPr>
                            </m:sSupPr>
                            <m:e>
                              <m:d>
                                <m:dPr>
                                  <m:ctrlPr>
                                    <a:rPr lang="x-IV_mathan" altLang="zh-CN" i="1">
                                      <a:solidFill>
                                        <a:srgbClr val="0070C0"/>
                                      </a:solidFill>
                                      <a:latin typeface="Cambria Math" panose="02040503050406030204" pitchFamily="18" charset="0"/>
                                      <a:ea typeface="Cambria Math" panose="02040503050406030204" pitchFamily="18" charset="0"/>
                                    </a:rPr>
                                  </m:ctrlPr>
                                </m:dPr>
                                <m:e>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2</m:t>
                                      </m:r>
                                    </m:num>
                                    <m:den>
                                      <m:r>
                                        <a:rPr lang="x-IV_mathan" altLang="zh-CN">
                                          <a:solidFill>
                                            <a:srgbClr val="0070C0"/>
                                          </a:solidFill>
                                          <a:latin typeface="Cambria Math" panose="02040503050406030204" pitchFamily="18" charset="0"/>
                                          <a:ea typeface="Cambria Math" panose="02040503050406030204" pitchFamily="18" charset="0"/>
                                        </a:rPr>
                                        <m:t>𝑛𝑎</m:t>
                                      </m:r>
                                    </m:den>
                                  </m:f>
                                </m:e>
                              </m:d>
                            </m:e>
                            <m:sup>
                              <m:r>
                                <a:rPr lang="x-IV_mathan" altLang="zh-CN">
                                  <a:solidFill>
                                    <a:srgbClr val="0070C0"/>
                                  </a:solidFill>
                                  <a:latin typeface="Cambria Math" panose="02040503050406030204" pitchFamily="18" charset="0"/>
                                  <a:ea typeface="Cambria Math" panose="02040503050406030204" pitchFamily="18" charset="0"/>
                                </a:rPr>
                                <m:t>3</m:t>
                              </m:r>
                            </m:sup>
                          </m:sSup>
                          <m:f>
                            <m:fPr>
                              <m:ctrlPr>
                                <a:rPr lang="x-IV_mathan" altLang="zh-CN" i="1">
                                  <a:solidFill>
                                    <a:srgbClr val="0070C0"/>
                                  </a:solidFill>
                                  <a:latin typeface="Cambria Math" panose="02040503050406030204" pitchFamily="18" charset="0"/>
                                  <a:ea typeface="Cambria Math" panose="02040503050406030204" pitchFamily="18" charset="0"/>
                                </a:rPr>
                              </m:ctrlPr>
                            </m:fPr>
                            <m:num>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𝑛</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e>
                              </m:d>
                              <m:r>
                                <a:rPr lang="x-IV_mathan" altLang="zh-CN">
                                  <a:solidFill>
                                    <a:srgbClr val="0070C0"/>
                                  </a:solidFill>
                                  <a:latin typeface="Cambria Math" panose="02040503050406030204" pitchFamily="18" charset="0"/>
                                  <a:ea typeface="Cambria Math" panose="02040503050406030204" pitchFamily="18" charset="0"/>
                                </a:rPr>
                                <m:t>!</m:t>
                              </m:r>
                            </m:num>
                            <m:den>
                              <m:r>
                                <a:rPr lang="x-IV_mathan" altLang="zh-CN">
                                  <a:solidFill>
                                    <a:srgbClr val="0070C0"/>
                                  </a:solidFill>
                                  <a:latin typeface="Cambria Math" panose="02040503050406030204" pitchFamily="18" charset="0"/>
                                  <a:ea typeface="Cambria Math" panose="02040503050406030204" pitchFamily="18" charset="0"/>
                                </a:rPr>
                                <m:t>2</m:t>
                              </m:r>
                              <m:r>
                                <a:rPr lang="x-IV_mathan" altLang="zh-CN">
                                  <a:solidFill>
                                    <a:srgbClr val="0070C0"/>
                                  </a:solidFill>
                                  <a:latin typeface="Cambria Math" panose="02040503050406030204" pitchFamily="18" charset="0"/>
                                  <a:ea typeface="Cambria Math" panose="02040503050406030204" pitchFamily="18" charset="0"/>
                                </a:rPr>
                                <m:t>𝑛</m:t>
                              </m:r>
                              <m:sSup>
                                <m:sSupPr>
                                  <m:ctrlPr>
                                    <a:rPr lang="x-IV_mathan" altLang="zh-CN" i="1">
                                      <a:solidFill>
                                        <a:srgbClr val="0070C0"/>
                                      </a:solidFill>
                                      <a:latin typeface="Cambria Math" panose="02040503050406030204" pitchFamily="18" charset="0"/>
                                      <a:ea typeface="Cambria Math" panose="02040503050406030204" pitchFamily="18" charset="0"/>
                                    </a:rPr>
                                  </m:ctrlPr>
                                </m:sSupPr>
                                <m:e>
                                  <m:d>
                                    <m:dPr>
                                      <m:begChr m:val="["/>
                                      <m:endChr m:val="]"/>
                                      <m:ctrlPr>
                                        <a:rPr lang="x-IV_mathan" altLang="zh-CN" i="1">
                                          <a:solidFill>
                                            <a:srgbClr val="0070C0"/>
                                          </a:solidFill>
                                          <a:latin typeface="Cambria Math" panose="02040503050406030204" pitchFamily="18" charset="0"/>
                                          <a:ea typeface="Cambria Math" panose="02040503050406030204" pitchFamily="18" charset="0"/>
                                        </a:rPr>
                                      </m:ctrlPr>
                                    </m:dPr>
                                    <m:e>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𝑛</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𝑙</m:t>
                                          </m:r>
                                        </m:e>
                                      </m:d>
                                      <m:r>
                                        <a:rPr lang="x-IV_mathan" altLang="zh-CN">
                                          <a:solidFill>
                                            <a:srgbClr val="0070C0"/>
                                          </a:solidFill>
                                          <a:latin typeface="Cambria Math" panose="02040503050406030204" pitchFamily="18" charset="0"/>
                                          <a:ea typeface="Cambria Math" panose="02040503050406030204" pitchFamily="18" charset="0"/>
                                        </a:rPr>
                                        <m:t>!</m:t>
                                      </m:r>
                                    </m:e>
                                  </m:d>
                                </m:e>
                                <m:sup>
                                  <m:r>
                                    <a:rPr lang="x-IV_mathan" altLang="zh-CN">
                                      <a:solidFill>
                                        <a:srgbClr val="0070C0"/>
                                      </a:solidFill>
                                      <a:latin typeface="Cambria Math" panose="02040503050406030204" pitchFamily="18" charset="0"/>
                                      <a:ea typeface="Cambria Math" panose="02040503050406030204" pitchFamily="18" charset="0"/>
                                    </a:rPr>
                                    <m:t>3</m:t>
                                  </m:r>
                                </m:sup>
                              </m:sSup>
                            </m:den>
                          </m:f>
                        </m:e>
                      </m:rad>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𝑒</m:t>
                          </m:r>
                        </m:e>
                        <m:sup>
                          <m:r>
                            <a:rPr lang="x-IV_mathan" altLang="zh-CN">
                              <a:solidFill>
                                <a:srgbClr val="0070C0"/>
                              </a:solidFill>
                              <a:latin typeface="Cambria Math" panose="02040503050406030204" pitchFamily="18" charset="0"/>
                              <a:ea typeface="Cambria Math" panose="02040503050406030204" pitchFamily="18" charset="0"/>
                            </a:rPr>
                            <m:t>−</m:t>
                          </m:r>
                          <m:r>
                            <a:rPr lang="x-IV_mathan" altLang="zh-CN" i="1">
                              <a:solidFill>
                                <a:srgbClr val="0070C0"/>
                              </a:solidFill>
                              <a:latin typeface="Cambria Math" panose="02040503050406030204" pitchFamily="18" charset="0"/>
                              <a:ea typeface="Cambria Math" panose="02040503050406030204" pitchFamily="18" charset="0"/>
                            </a:rPr>
                            <m:t> </m:t>
                          </m:r>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𝑟</m:t>
                              </m:r>
                            </m:num>
                            <m:den>
                              <m:r>
                                <a:rPr lang="x-IV_mathan" altLang="zh-CN">
                                  <a:solidFill>
                                    <a:srgbClr val="0070C0"/>
                                  </a:solidFill>
                                  <a:latin typeface="Cambria Math" panose="02040503050406030204" pitchFamily="18" charset="0"/>
                                  <a:ea typeface="Cambria Math" panose="02040503050406030204" pitchFamily="18" charset="0"/>
                                </a:rPr>
                                <m:t>𝑛𝑎</m:t>
                              </m:r>
                            </m:den>
                          </m:f>
                        </m:sup>
                      </m:sSup>
                      <m:sSup>
                        <m:sSupPr>
                          <m:ctrlPr>
                            <a:rPr lang="x-IV_mathan" altLang="zh-CN" i="1">
                              <a:solidFill>
                                <a:srgbClr val="0070C0"/>
                              </a:solidFill>
                              <a:latin typeface="Cambria Math" panose="02040503050406030204" pitchFamily="18" charset="0"/>
                              <a:ea typeface="Cambria Math" panose="02040503050406030204" pitchFamily="18" charset="0"/>
                            </a:rPr>
                          </m:ctrlPr>
                        </m:sSupPr>
                        <m:e>
                          <m:d>
                            <m:dPr>
                              <m:ctrlPr>
                                <a:rPr lang="x-IV_mathan" altLang="zh-CN" i="1">
                                  <a:solidFill>
                                    <a:srgbClr val="0070C0"/>
                                  </a:solidFill>
                                  <a:latin typeface="Cambria Math" panose="02040503050406030204" pitchFamily="18" charset="0"/>
                                  <a:ea typeface="Cambria Math" panose="02040503050406030204" pitchFamily="18" charset="0"/>
                                </a:rPr>
                              </m:ctrlPr>
                            </m:dPr>
                            <m:e>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2</m:t>
                                  </m:r>
                                  <m:r>
                                    <a:rPr lang="x-IV_mathan" altLang="zh-CN">
                                      <a:solidFill>
                                        <a:srgbClr val="0070C0"/>
                                      </a:solidFill>
                                      <a:latin typeface="Cambria Math" panose="02040503050406030204" pitchFamily="18" charset="0"/>
                                      <a:ea typeface="Cambria Math" panose="02040503050406030204" pitchFamily="18" charset="0"/>
                                    </a:rPr>
                                    <m:t>𝑟</m:t>
                                  </m:r>
                                </m:num>
                                <m:den>
                                  <m:r>
                                    <a:rPr lang="x-IV_mathan" altLang="zh-CN">
                                      <a:solidFill>
                                        <a:srgbClr val="0070C0"/>
                                      </a:solidFill>
                                      <a:latin typeface="Cambria Math" panose="02040503050406030204" pitchFamily="18" charset="0"/>
                                      <a:ea typeface="Cambria Math" panose="02040503050406030204" pitchFamily="18" charset="0"/>
                                    </a:rPr>
                                    <m:t>𝑛𝑎</m:t>
                                  </m:r>
                                </m:den>
                              </m:f>
                            </m:e>
                          </m:d>
                        </m:e>
                        <m:sup>
                          <m:r>
                            <a:rPr lang="x-IV_mathan" altLang="zh-CN">
                              <a:solidFill>
                                <a:srgbClr val="0070C0"/>
                              </a:solidFill>
                              <a:latin typeface="Cambria Math" panose="02040503050406030204" pitchFamily="18" charset="0"/>
                              <a:ea typeface="Cambria Math" panose="02040503050406030204" pitchFamily="18" charset="0"/>
                            </a:rPr>
                            <m:t>𝑙</m:t>
                          </m:r>
                        </m:sup>
                      </m:sSup>
                      <m:d>
                        <m:dPr>
                          <m:begChr m:val="["/>
                          <m:endChr m:val="]"/>
                          <m:ctrlPr>
                            <a:rPr lang="x-IV_mathan" altLang="zh-CN" i="1">
                              <a:solidFill>
                                <a:srgbClr val="0070C0"/>
                              </a:solidFill>
                              <a:latin typeface="Cambria Math" panose="02040503050406030204" pitchFamily="18" charset="0"/>
                              <a:ea typeface="Cambria Math" panose="02040503050406030204" pitchFamily="18" charset="0"/>
                            </a:rPr>
                          </m:ctrlPr>
                        </m:dPr>
                        <m:e>
                          <m:sSubSup>
                            <m:sSubSupPr>
                              <m:ctrlPr>
                                <a:rPr lang="x-IV_mathan" altLang="zh-CN" i="1">
                                  <a:solidFill>
                                    <a:srgbClr val="0070C0"/>
                                  </a:solidFill>
                                  <a:latin typeface="Cambria Math" panose="02040503050406030204" pitchFamily="18" charset="0"/>
                                  <a:ea typeface="Cambria Math" panose="02040503050406030204" pitchFamily="18" charset="0"/>
                                </a:rPr>
                              </m:ctrlPr>
                            </m:sSubSupPr>
                            <m:e>
                              <m:r>
                                <a:rPr lang="x-IV_mathan" altLang="zh-CN">
                                  <a:solidFill>
                                    <a:srgbClr val="0070C0"/>
                                  </a:solidFill>
                                  <a:latin typeface="Cambria Math" panose="02040503050406030204" pitchFamily="18" charset="0"/>
                                  <a:ea typeface="Cambria Math" panose="02040503050406030204" pitchFamily="18" charset="0"/>
                                </a:rPr>
                                <m:t>𝐿</m:t>
                              </m:r>
                            </m:e>
                            <m:sub>
                              <m:r>
                                <a:rPr lang="x-IV_mathan" altLang="zh-CN">
                                  <a:solidFill>
                                    <a:srgbClr val="0070C0"/>
                                  </a:solidFill>
                                  <a:latin typeface="Cambria Math" panose="02040503050406030204" pitchFamily="18" charset="0"/>
                                  <a:ea typeface="Cambria Math" panose="02040503050406030204" pitchFamily="18" charset="0"/>
                                </a:rPr>
                                <m:t>𝑛</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sub>
                            <m:sup>
                              <m:r>
                                <a:rPr lang="x-IV_mathan" altLang="zh-CN">
                                  <a:solidFill>
                                    <a:srgbClr val="0070C0"/>
                                  </a:solidFill>
                                  <a:latin typeface="Cambria Math" panose="02040503050406030204" pitchFamily="18" charset="0"/>
                                  <a:ea typeface="Cambria Math" panose="02040503050406030204" pitchFamily="18" charset="0"/>
                                </a:rPr>
                                <m:t>2</m:t>
                              </m:r>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sup>
                          </m:sSubSup>
                          <m:d>
                            <m:dPr>
                              <m:ctrlPr>
                                <a:rPr lang="x-IV_mathan" altLang="zh-CN" i="1">
                                  <a:solidFill>
                                    <a:srgbClr val="0070C0"/>
                                  </a:solidFill>
                                  <a:latin typeface="Cambria Math" panose="02040503050406030204" pitchFamily="18" charset="0"/>
                                  <a:ea typeface="Cambria Math" panose="02040503050406030204" pitchFamily="18" charset="0"/>
                                </a:rPr>
                              </m:ctrlPr>
                            </m:dPr>
                            <m:e>
                              <m:f>
                                <m:fPr>
                                  <m:type m:val="lin"/>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2</m:t>
                                  </m:r>
                                  <m:r>
                                    <a:rPr lang="x-IV_mathan" altLang="zh-CN">
                                      <a:solidFill>
                                        <a:srgbClr val="0070C0"/>
                                      </a:solidFill>
                                      <a:latin typeface="Cambria Math" panose="02040503050406030204" pitchFamily="18" charset="0"/>
                                      <a:ea typeface="Cambria Math" panose="02040503050406030204" pitchFamily="18" charset="0"/>
                                    </a:rPr>
                                    <m:t>𝑟</m:t>
                                  </m:r>
                                </m:num>
                                <m:den>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𝑛𝑎</m:t>
                                      </m:r>
                                    </m:e>
                                  </m:d>
                                </m:den>
                              </m:f>
                            </m:e>
                          </m:d>
                        </m:e>
                      </m:d>
                      <m:sSubSup>
                        <m:sSubSupPr>
                          <m:ctrlPr>
                            <a:rPr lang="x-IV_mathan" altLang="zh-CN" i="1">
                              <a:solidFill>
                                <a:srgbClr val="0070C0"/>
                              </a:solidFill>
                              <a:latin typeface="Cambria Math" panose="02040503050406030204" pitchFamily="18" charset="0"/>
                              <a:ea typeface="Cambria Math" panose="02040503050406030204" pitchFamily="18" charset="0"/>
                            </a:rPr>
                          </m:ctrlPr>
                        </m:sSubSupPr>
                        <m:e>
                          <m:r>
                            <a:rPr lang="x-IV_mathan" altLang="zh-CN">
                              <a:solidFill>
                                <a:srgbClr val="0070C0"/>
                              </a:solidFill>
                              <a:latin typeface="Cambria Math" panose="02040503050406030204" pitchFamily="18" charset="0"/>
                              <a:ea typeface="Cambria Math" panose="02040503050406030204" pitchFamily="18" charset="0"/>
                            </a:rPr>
                            <m:t>𝑌</m:t>
                          </m:r>
                        </m:e>
                        <m:sub>
                          <m:r>
                            <a:rPr lang="x-IV_mathan" altLang="zh-CN">
                              <a:solidFill>
                                <a:srgbClr val="0070C0"/>
                              </a:solidFill>
                              <a:latin typeface="Cambria Math" panose="02040503050406030204" pitchFamily="18" charset="0"/>
                              <a:ea typeface="Cambria Math" panose="02040503050406030204" pitchFamily="18" charset="0"/>
                            </a:rPr>
                            <m:t>𝑙</m:t>
                          </m:r>
                        </m:sub>
                        <m:sup>
                          <m:r>
                            <a:rPr lang="x-IV_mathan" altLang="zh-CN">
                              <a:solidFill>
                                <a:srgbClr val="0070C0"/>
                              </a:solidFill>
                              <a:latin typeface="Cambria Math" panose="02040503050406030204" pitchFamily="18" charset="0"/>
                              <a:ea typeface="Cambria Math" panose="02040503050406030204" pitchFamily="18" charset="0"/>
                            </a:rPr>
                            <m:t>𝑚</m:t>
                          </m:r>
                        </m:sup>
                      </m:sSubSup>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𝜃</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𝜑</m:t>
                          </m:r>
                        </m:e>
                      </m:d>
                    </m:oMath>
                  </m:oMathPara>
                </a14:m>
                <a:endParaRPr lang="x-IV_mathan" altLang="zh-CN" dirty="0">
                  <a:solidFill>
                    <a:srgbClr val="0070C0"/>
                  </a:solidFill>
                  <a:ea typeface="Cambria Math" panose="02040503050406030204" pitchFamily="18" charset="0"/>
                </a:endParaRPr>
              </a:p>
              <a:p>
                <a:pPr marL="0" marR="0">
                  <a:spcBef>
                    <a:spcPts val="0"/>
                  </a:spcBef>
                  <a:spcAft>
                    <a:spcPts val="0"/>
                  </a:spcAft>
                </a:pPr>
                <a:r>
                  <a:rPr lang="zh-CN" altLang="zh-CN" dirty="0"/>
                  <a:t>对应能量本征值</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𝐸</m:t>
                          </m:r>
                        </m:e>
                        <m:sub>
                          <m:r>
                            <a:rPr lang="x-IV_mathan" altLang="zh-CN">
                              <a:solidFill>
                                <a:srgbClr val="C00000"/>
                              </a:solidFill>
                              <a:latin typeface="Cambria Math" panose="02040503050406030204" pitchFamily="18" charset="0"/>
                              <a:ea typeface="Cambria Math" panose="02040503050406030204" pitchFamily="18" charset="0"/>
                            </a:rPr>
                            <m:t>𝑛</m:t>
                          </m:r>
                        </m:sub>
                      </m:sSub>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𝜇</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𝑒</m:t>
                              </m:r>
                            </m:e>
                            <m:sup>
                              <m:r>
                                <a:rPr lang="x-IV_mathan" altLang="zh-CN">
                                  <a:solidFill>
                                    <a:srgbClr val="C00000"/>
                                  </a:solidFill>
                                  <a:latin typeface="Cambria Math" panose="02040503050406030204" pitchFamily="18" charset="0"/>
                                  <a:ea typeface="Cambria Math" panose="02040503050406030204" pitchFamily="18" charset="0"/>
                                </a:rPr>
                                <m:t>4</m:t>
                              </m:r>
                            </m:sup>
                          </m:sSup>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4</m:t>
                                  </m:r>
                                  <m:r>
                                    <a:rPr lang="x-IV_mathan" altLang="zh-CN">
                                      <a:solidFill>
                                        <a:srgbClr val="C00000"/>
                                      </a:solidFill>
                                      <a:latin typeface="Cambria Math" panose="02040503050406030204" pitchFamily="18" charset="0"/>
                                      <a:ea typeface="Cambria Math" panose="02040503050406030204" pitchFamily="18" charset="0"/>
                                    </a:rPr>
                                    <m:t>𝜋</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𝜀</m:t>
                                      </m:r>
                                    </m:e>
                                    <m:sub>
                                      <m:r>
                                        <a:rPr lang="x-IV_mathan" altLang="zh-CN">
                                          <a:solidFill>
                                            <a:srgbClr val="C00000"/>
                                          </a:solidFill>
                                          <a:latin typeface="Cambria Math" panose="02040503050406030204" pitchFamily="18" charset="0"/>
                                          <a:ea typeface="Cambria Math" panose="02040503050406030204" pitchFamily="18" charset="0"/>
                                        </a:rPr>
                                        <m:t>0</m:t>
                                      </m:r>
                                    </m:sub>
                                  </m:sSub>
                                </m:e>
                              </m:d>
                            </m:e>
                            <m:sup>
                              <m:r>
                                <a:rPr lang="x-IV_mathan" altLang="zh-CN">
                                  <a:solidFill>
                                    <a:srgbClr val="C00000"/>
                                  </a:solidFill>
                                  <a:latin typeface="Cambria Math" panose="02040503050406030204" pitchFamily="18" charset="0"/>
                                  <a:ea typeface="Cambria Math" panose="02040503050406030204" pitchFamily="18" charset="0"/>
                                </a:rPr>
                                <m:t>2</m:t>
                              </m:r>
                            </m:sup>
                          </m:sSup>
                          <m:r>
                            <a:rPr lang="x-IV_mathan" altLang="zh-CN">
                              <a:solidFill>
                                <a:srgbClr val="C00000"/>
                              </a:solidFill>
                              <a:latin typeface="Cambria Math" panose="02040503050406030204" pitchFamily="18" charset="0"/>
                              <a:ea typeface="Cambria Math" panose="02040503050406030204" pitchFamily="18" charset="0"/>
                            </a:rPr>
                            <m:t>⋅2</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ℏ</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1</m:t>
                          </m:r>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𝑛</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𝑒</m:t>
                              </m:r>
                            </m:e>
                            <m:sup>
                              <m:r>
                                <a:rPr lang="x-IV_mathan" altLang="zh-CN">
                                  <a:solidFill>
                                    <a:srgbClr val="C00000"/>
                                  </a:solidFill>
                                  <a:latin typeface="Cambria Math" panose="02040503050406030204" pitchFamily="18" charset="0"/>
                                  <a:ea typeface="Cambria Math" panose="02040503050406030204" pitchFamily="18" charset="0"/>
                                </a:rPr>
                                <m:t>2</m:t>
                              </m:r>
                            </m:sup>
                          </m:sSup>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ℏ</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𝑚</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𝑎</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1</m:t>
                          </m:r>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𝑛</m:t>
                              </m:r>
                            </m:e>
                            <m:sup>
                              <m:r>
                                <a:rPr lang="x-IV_mathan" altLang="zh-CN">
                                  <a:solidFill>
                                    <a:srgbClr val="C00000"/>
                                  </a:solidFill>
                                  <a:latin typeface="Cambria Math" panose="02040503050406030204" pitchFamily="18" charset="0"/>
                                  <a:ea typeface="Cambria Math" panose="02040503050406030204" pitchFamily="18" charset="0"/>
                                </a:rPr>
                                <m:t>2</m:t>
                              </m:r>
                            </m:sup>
                          </m:sSup>
                        </m:den>
                      </m:f>
                    </m:oMath>
                  </m:oMathPara>
                </a14:m>
                <a:endParaRPr lang="x-IV_mathan" altLang="zh-CN" dirty="0">
                  <a:solidFill>
                    <a:srgbClr val="C00000"/>
                  </a:solidFill>
                  <a:ea typeface="Cambria Math" panose="02040503050406030204" pitchFamily="18" charset="0"/>
                </a:endParaRPr>
              </a:p>
              <a:p>
                <a:pPr marL="0" marR="0">
                  <a:spcBef>
                    <a:spcPts val="0"/>
                  </a:spcBef>
                  <a:spcAft>
                    <a:spcPts val="0"/>
                  </a:spcAft>
                </a:pPr>
                <a:r>
                  <a:rPr lang="en-US" altLang="zh-CN" dirty="0">
                    <a:solidFill>
                      <a:srgbClr val="C00000"/>
                    </a:solidFill>
                    <a:ea typeface="Calibri" panose="020F0502020204030204" pitchFamily="34" charset="0"/>
                  </a:rPr>
                  <a:t> </a:t>
                </a:r>
                <a14:m>
                  <m:oMath xmlns:m="http://schemas.openxmlformats.org/officeDocument/2006/math">
                    <m:r>
                      <a:rPr lang="zh-CN" altLang="zh-CN">
                        <a:solidFill>
                          <a:srgbClr val="C00000"/>
                        </a:solidFill>
                        <a:latin typeface="Cambria Math" panose="02040503050406030204" pitchFamily="18" charset="0"/>
                      </a:rPr>
                      <m:t>𝑛</m:t>
                    </m:r>
                    <m:r>
                      <a:rPr lang="zh-CN" altLang="zh-CN">
                        <a:solidFill>
                          <a:srgbClr val="C00000"/>
                        </a:solidFill>
                        <a:latin typeface="Cambria Math" panose="02040503050406030204" pitchFamily="18" charset="0"/>
                      </a:rPr>
                      <m:t>=1,2,3…</m:t>
                    </m:r>
                  </m:oMath>
                </a14:m>
                <a:r>
                  <a:rPr lang="en-US" altLang="zh-CN" dirty="0">
                    <a:solidFill>
                      <a:srgbClr val="C00000"/>
                    </a:solidFill>
                    <a:ea typeface="Cambria Math" panose="02040503050406030204" pitchFamily="18" charset="0"/>
                  </a:rPr>
                  <a:t> ,  </a:t>
                </a:r>
                <a14:m>
                  <m:oMath xmlns:m="http://schemas.openxmlformats.org/officeDocument/2006/math">
                    <m:r>
                      <a:rPr lang="zh-CN" altLang="zh-CN">
                        <a:solidFill>
                          <a:srgbClr val="C00000"/>
                        </a:solidFill>
                        <a:latin typeface="Cambria Math" panose="02040503050406030204" pitchFamily="18" charset="0"/>
                      </a:rPr>
                      <m:t>𝑙</m:t>
                    </m:r>
                    <m:r>
                      <a:rPr lang="zh-CN" altLang="zh-CN">
                        <a:solidFill>
                          <a:srgbClr val="C00000"/>
                        </a:solidFill>
                        <a:latin typeface="Cambria Math" panose="02040503050406030204" pitchFamily="18" charset="0"/>
                      </a:rPr>
                      <m:t>=0,1,…,</m:t>
                    </m:r>
                    <m:r>
                      <a:rPr lang="zh-CN" altLang="zh-CN">
                        <a:solidFill>
                          <a:srgbClr val="C00000"/>
                        </a:solidFill>
                        <a:latin typeface="Cambria Math" panose="02040503050406030204" pitchFamily="18" charset="0"/>
                      </a:rPr>
                      <m:t>𝑛</m:t>
                    </m:r>
                    <m:r>
                      <a:rPr lang="zh-CN" altLang="zh-CN">
                        <a:solidFill>
                          <a:srgbClr val="C00000"/>
                        </a:solidFill>
                        <a:latin typeface="Cambria Math" panose="02040503050406030204" pitchFamily="18" charset="0"/>
                      </a:rPr>
                      <m:t>−1</m:t>
                    </m:r>
                  </m:oMath>
                </a14:m>
                <a:endParaRPr lang="zh-CN" altLang="zh-CN" dirty="0">
                  <a:solidFill>
                    <a:srgbClr val="C00000"/>
                  </a:solidFill>
                </a:endParaRPr>
              </a:p>
              <a:p>
                <a:pPr marL="0" marR="0">
                  <a:spcBef>
                    <a:spcPts val="0"/>
                  </a:spcBef>
                  <a:spcAft>
                    <a:spcPts val="0"/>
                  </a:spcAft>
                </a:pPr>
                <a:r>
                  <a:rPr lang="zh-CN" altLang="zh-CN" dirty="0"/>
                  <a:t>波函数正交归一性</a:t>
                </a:r>
              </a:p>
              <a:p>
                <a:pPr marL="0" marR="0">
                  <a:spcBef>
                    <a:spcPts val="0"/>
                  </a:spcBef>
                  <a:spcAft>
                    <a:spcPts val="0"/>
                  </a:spcAft>
                </a:pPr>
                <a14:m>
                  <m:oMath xmlns:m="http://schemas.openxmlformats.org/officeDocument/2006/math">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m:t>
                        </m:r>
                        <m:r>
                          <a:rPr lang="x-IV_mathan" altLang="zh-CN">
                            <a:solidFill>
                              <a:srgbClr val="000000"/>
                            </a:solidFill>
                            <a:latin typeface="Cambria Math" panose="02040503050406030204" pitchFamily="18" charset="0"/>
                            <a:ea typeface="Cambria Math" panose="02040503050406030204" pitchFamily="18" charset="0"/>
                          </a:rPr>
                          <m:t>𝜓</m:t>
                        </m:r>
                      </m:e>
                      <m:sub>
                        <m:r>
                          <a:rPr lang="x-IV_mathan" altLang="zh-CN">
                            <a:solidFill>
                              <a:srgbClr val="000000"/>
                            </a:solidFill>
                            <a:latin typeface="Cambria Math" panose="02040503050406030204" pitchFamily="18" charset="0"/>
                            <a:ea typeface="Cambria Math" panose="02040503050406030204" pitchFamily="18" charset="0"/>
                          </a:rPr>
                          <m:t>𝑛𝑙𝑚</m:t>
                        </m:r>
                      </m:sub>
                    </m:sSub>
                    <m:r>
                      <a:rPr lang="x-IV_mathan" altLang="zh-CN">
                        <a:solidFill>
                          <a:srgbClr val="000000"/>
                        </a:solidFill>
                        <a:latin typeface="Cambria Math" panose="02040503050406030204" pitchFamily="18" charset="0"/>
                        <a:ea typeface="Cambria Math" panose="02040503050406030204" pitchFamily="18" charset="0"/>
                      </a:rPr>
                      <m:t>,</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𝜓</m:t>
                        </m:r>
                      </m:e>
                      <m:sub>
                        <m:r>
                          <a:rPr lang="x-IV_mathan" altLang="zh-CN">
                            <a:solidFill>
                              <a:srgbClr val="000000"/>
                            </a:solidFill>
                            <a:latin typeface="Cambria Math" panose="02040503050406030204" pitchFamily="18" charset="0"/>
                            <a:ea typeface="Cambria Math" panose="02040503050406030204" pitchFamily="18" charset="0"/>
                          </a:rPr>
                          <m:t>𝑛𝑙𝑚</m:t>
                        </m:r>
                      </m:sub>
                    </m:sSub>
                    <m:r>
                      <a:rPr lang="x-IV_mathan" altLang="zh-CN">
                        <a:solidFill>
                          <a:srgbClr val="000000"/>
                        </a:solidFill>
                        <a:latin typeface="Cambria Math" panose="02040503050406030204" pitchFamily="18" charset="0"/>
                        <a:ea typeface="Cambria Math" panose="02040503050406030204" pitchFamily="18" charset="0"/>
                      </a:rPr>
                      <m:t>)=∫</m:t>
                    </m:r>
                    <m:sSubSup>
                      <m:sSubSupPr>
                        <m:ctrlPr>
                          <a:rPr lang="x-IV_mathan" altLang="zh-CN" i="1">
                            <a:solidFill>
                              <a:srgbClr val="000000"/>
                            </a:solidFill>
                            <a:latin typeface="Cambria Math" panose="02040503050406030204" pitchFamily="18" charset="0"/>
                            <a:ea typeface="Cambria Math" panose="02040503050406030204" pitchFamily="18" charset="0"/>
                          </a:rPr>
                        </m:ctrlPr>
                      </m:sSubSupPr>
                      <m:e>
                        <m:r>
                          <a:rPr lang="x-IV_mathan" altLang="zh-CN">
                            <a:solidFill>
                              <a:srgbClr val="000000"/>
                            </a:solidFill>
                            <a:latin typeface="Cambria Math" panose="02040503050406030204" pitchFamily="18" charset="0"/>
                            <a:ea typeface="Cambria Math" panose="02040503050406030204" pitchFamily="18" charset="0"/>
                          </a:rPr>
                          <m:t>𝜓</m:t>
                        </m:r>
                      </m:e>
                      <m:sub>
                        <m:r>
                          <a:rPr lang="x-IV_mathan" altLang="zh-CN">
                            <a:solidFill>
                              <a:srgbClr val="000000"/>
                            </a:solidFill>
                            <a:latin typeface="Cambria Math" panose="02040503050406030204" pitchFamily="18" charset="0"/>
                            <a:ea typeface="Cambria Math" panose="02040503050406030204" pitchFamily="18" charset="0"/>
                          </a:rPr>
                          <m:t>𝑛𝑙𝑚</m:t>
                        </m:r>
                      </m:sub>
                      <m:sup>
                        <m:r>
                          <a:rPr lang="x-IV_mathan" altLang="zh-CN">
                            <a:solidFill>
                              <a:srgbClr val="000000"/>
                            </a:solidFill>
                            <a:latin typeface="Cambria Math" panose="02040503050406030204" pitchFamily="18" charset="0"/>
                            <a:ea typeface="Cambria Math" panose="02040503050406030204" pitchFamily="18" charset="0"/>
                          </a:rPr>
                          <m:t>∗</m:t>
                        </m:r>
                      </m:sup>
                    </m:sSubSup>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𝜓</m:t>
                        </m:r>
                      </m:e>
                      <m:sub>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𝑛</m:t>
                            </m:r>
                          </m:e>
                          <m:sup>
                            <m:r>
                              <a:rPr lang="x-IV_mathan" altLang="zh-CN">
                                <a:solidFill>
                                  <a:srgbClr val="000000"/>
                                </a:solidFill>
                                <a:latin typeface="Cambria Math" panose="02040503050406030204" pitchFamily="18" charset="0"/>
                                <a:ea typeface="Cambria Math" panose="02040503050406030204" pitchFamily="18" charset="0"/>
                              </a:rPr>
                              <m:t>′</m:t>
                            </m:r>
                          </m:sup>
                        </m:sSup>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𝑙</m:t>
                            </m:r>
                          </m:e>
                          <m:sup>
                            <m:r>
                              <a:rPr lang="x-IV_mathan" altLang="zh-CN">
                                <a:solidFill>
                                  <a:srgbClr val="000000"/>
                                </a:solidFill>
                                <a:latin typeface="Cambria Math" panose="02040503050406030204" pitchFamily="18" charset="0"/>
                                <a:ea typeface="Cambria Math" panose="02040503050406030204" pitchFamily="18" charset="0"/>
                              </a:rPr>
                              <m:t>′</m:t>
                            </m:r>
                          </m:sup>
                        </m:sSup>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𝑚</m:t>
                            </m:r>
                          </m:e>
                          <m:sup>
                            <m:r>
                              <a:rPr lang="x-IV_mathan" altLang="zh-CN">
                                <a:solidFill>
                                  <a:srgbClr val="000000"/>
                                </a:solidFill>
                                <a:latin typeface="Cambria Math" panose="02040503050406030204" pitchFamily="18" charset="0"/>
                                <a:ea typeface="Cambria Math" panose="02040503050406030204" pitchFamily="18" charset="0"/>
                              </a:rPr>
                              <m:t>′</m:t>
                            </m:r>
                          </m:sup>
                        </m:sSup>
                      </m:sub>
                    </m:sSub>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𝑟</m:t>
                        </m:r>
                      </m:e>
                      <m:sup>
                        <m:r>
                          <a:rPr lang="x-IV_mathan" altLang="zh-CN">
                            <a:solidFill>
                              <a:srgbClr val="000000"/>
                            </a:solidFill>
                            <a:latin typeface="Cambria Math" panose="02040503050406030204" pitchFamily="18" charset="0"/>
                            <a:ea typeface="Cambria Math" panose="02040503050406030204" pitchFamily="18" charset="0"/>
                          </a:rPr>
                          <m:t>2</m:t>
                        </m:r>
                      </m:sup>
                    </m:sSup>
                    <m:func>
                      <m:funcPr>
                        <m:ctrlPr>
                          <a:rPr lang="x-IV_mathan" altLang="zh-CN" i="1">
                            <a:solidFill>
                              <a:srgbClr val="000000"/>
                            </a:solidFill>
                            <a:latin typeface="Cambria Math" panose="02040503050406030204" pitchFamily="18" charset="0"/>
                            <a:ea typeface="Cambria Math" panose="02040503050406030204" pitchFamily="18" charset="0"/>
                          </a:rPr>
                        </m:ctrlPr>
                      </m:funcPr>
                      <m:fName>
                        <m:r>
                          <m:rPr>
                            <m:sty m:val="p"/>
                          </m:rPr>
                          <a:rPr lang="x-IV_mathan" altLang="zh-CN">
                            <a:solidFill>
                              <a:srgbClr val="000000"/>
                            </a:solidFill>
                            <a:latin typeface="Cambria Math" panose="02040503050406030204" pitchFamily="18" charset="0"/>
                            <a:ea typeface="Cambria Math" panose="02040503050406030204" pitchFamily="18" charset="0"/>
                          </a:rPr>
                          <m:t>sin</m:t>
                        </m:r>
                      </m:fName>
                      <m:e>
                        <m:r>
                          <a:rPr lang="x-IV_mathan" altLang="zh-CN">
                            <a:solidFill>
                              <a:srgbClr val="000000"/>
                            </a:solidFill>
                            <a:latin typeface="Cambria Math" panose="02040503050406030204" pitchFamily="18" charset="0"/>
                            <a:ea typeface="Cambria Math" panose="02040503050406030204" pitchFamily="18" charset="0"/>
                          </a:rPr>
                          <m:t>𝜃</m:t>
                        </m:r>
                      </m:e>
                    </m:func>
                    <m:r>
                      <a:rPr lang="x-IV_mathan" altLang="zh-CN">
                        <a:solidFill>
                          <a:srgbClr val="000000"/>
                        </a:solidFill>
                        <a:latin typeface="Cambria Math" panose="02040503050406030204" pitchFamily="18" charset="0"/>
                        <a:ea typeface="Cambria Math" panose="02040503050406030204" pitchFamily="18" charset="0"/>
                      </a:rPr>
                      <m:t>𝑑𝑟𝑑</m:t>
                    </m:r>
                    <m:r>
                      <a:rPr lang="x-IV_mathan" altLang="zh-CN">
                        <a:solidFill>
                          <a:srgbClr val="000000"/>
                        </a:solidFill>
                        <a:latin typeface="Cambria Math" panose="02040503050406030204" pitchFamily="18" charset="0"/>
                        <a:ea typeface="Cambria Math" panose="02040503050406030204" pitchFamily="18" charset="0"/>
                      </a:rPr>
                      <m:t>𝜃</m:t>
                    </m:r>
                    <m:r>
                      <a:rPr lang="x-IV_mathan" altLang="zh-CN">
                        <a:solidFill>
                          <a:srgbClr val="000000"/>
                        </a:solidFill>
                        <a:latin typeface="Cambria Math" panose="02040503050406030204" pitchFamily="18" charset="0"/>
                        <a:ea typeface="Cambria Math" panose="02040503050406030204" pitchFamily="18" charset="0"/>
                      </a:rPr>
                      <m:t>𝑑</m:t>
                    </m:r>
                    <m:r>
                      <a:rPr lang="x-IV_mathan" altLang="zh-CN">
                        <a:solidFill>
                          <a:srgbClr val="000000"/>
                        </a:solidFill>
                        <a:latin typeface="Cambria Math" panose="02040503050406030204" pitchFamily="18" charset="0"/>
                        <a:ea typeface="Cambria Math" panose="02040503050406030204" pitchFamily="18" charset="0"/>
                      </a:rPr>
                      <m:t>𝜑</m:t>
                    </m:r>
                    <m:r>
                      <a:rPr lang="x-IV_mathan" altLang="zh-CN">
                        <a:solidFill>
                          <a:srgbClr val="000000"/>
                        </a:solidFill>
                        <a:latin typeface="Cambria Math" panose="02040503050406030204" pitchFamily="18" charset="0"/>
                        <a:ea typeface="Cambria Math" panose="02040503050406030204" pitchFamily="18" charset="0"/>
                      </a:rPr>
                      <m:t>=</m:t>
                    </m:r>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𝛿</m:t>
                        </m:r>
                      </m:e>
                      <m:sub>
                        <m:r>
                          <a:rPr lang="x-IV_mathan" altLang="zh-CN">
                            <a:solidFill>
                              <a:srgbClr val="000000"/>
                            </a:solidFill>
                            <a:latin typeface="Cambria Math" panose="02040503050406030204" pitchFamily="18" charset="0"/>
                            <a:ea typeface="Cambria Math" panose="02040503050406030204" pitchFamily="18" charset="0"/>
                          </a:rPr>
                          <m:t>𝑛</m:t>
                        </m:r>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𝑛</m:t>
                            </m:r>
                          </m:e>
                          <m:sup>
                            <m:r>
                              <a:rPr lang="x-IV_mathan" altLang="zh-CN">
                                <a:solidFill>
                                  <a:srgbClr val="000000"/>
                                </a:solidFill>
                                <a:latin typeface="Cambria Math" panose="02040503050406030204" pitchFamily="18" charset="0"/>
                                <a:ea typeface="Cambria Math" panose="02040503050406030204" pitchFamily="18" charset="0"/>
                              </a:rPr>
                              <m:t>′</m:t>
                            </m:r>
                          </m:sup>
                        </m:sSup>
                      </m:sub>
                    </m:sSub>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𝛿</m:t>
                        </m:r>
                      </m:e>
                      <m:sub>
                        <m:r>
                          <a:rPr lang="x-IV_mathan" altLang="zh-CN">
                            <a:solidFill>
                              <a:srgbClr val="000000"/>
                            </a:solidFill>
                            <a:latin typeface="Cambria Math" panose="02040503050406030204" pitchFamily="18" charset="0"/>
                            <a:ea typeface="Cambria Math" panose="02040503050406030204" pitchFamily="18" charset="0"/>
                          </a:rPr>
                          <m:t>𝑙</m:t>
                        </m:r>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𝑙</m:t>
                            </m:r>
                          </m:e>
                          <m:sup>
                            <m:r>
                              <a:rPr lang="x-IV_mathan" altLang="zh-CN">
                                <a:solidFill>
                                  <a:srgbClr val="000000"/>
                                </a:solidFill>
                                <a:latin typeface="Cambria Math" panose="02040503050406030204" pitchFamily="18" charset="0"/>
                                <a:ea typeface="Cambria Math" panose="02040503050406030204" pitchFamily="18" charset="0"/>
                              </a:rPr>
                              <m:t>′</m:t>
                            </m:r>
                          </m:sup>
                        </m:sSup>
                      </m:sub>
                    </m:sSub>
                    <m:sSub>
                      <m:sSubPr>
                        <m:ctrlPr>
                          <a:rPr lang="x-IV_mathan" altLang="zh-CN" i="1">
                            <a:solidFill>
                              <a:srgbClr val="000000"/>
                            </a:solidFill>
                            <a:latin typeface="Cambria Math" panose="02040503050406030204" pitchFamily="18" charset="0"/>
                            <a:ea typeface="Cambria Math" panose="02040503050406030204" pitchFamily="18" charset="0"/>
                          </a:rPr>
                        </m:ctrlPr>
                      </m:sSubPr>
                      <m:e>
                        <m:r>
                          <a:rPr lang="x-IV_mathan" altLang="zh-CN">
                            <a:solidFill>
                              <a:srgbClr val="000000"/>
                            </a:solidFill>
                            <a:latin typeface="Cambria Math" panose="02040503050406030204" pitchFamily="18" charset="0"/>
                            <a:ea typeface="Cambria Math" panose="02040503050406030204" pitchFamily="18" charset="0"/>
                          </a:rPr>
                          <m:t>𝛿</m:t>
                        </m:r>
                      </m:e>
                      <m:sub>
                        <m:r>
                          <a:rPr lang="x-IV_mathan" altLang="zh-CN">
                            <a:solidFill>
                              <a:srgbClr val="000000"/>
                            </a:solidFill>
                            <a:latin typeface="Cambria Math" panose="02040503050406030204" pitchFamily="18" charset="0"/>
                            <a:ea typeface="Cambria Math" panose="02040503050406030204" pitchFamily="18" charset="0"/>
                          </a:rPr>
                          <m:t>𝑚</m:t>
                        </m:r>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𝑚</m:t>
                            </m:r>
                          </m:e>
                          <m:sup>
                            <m:r>
                              <a:rPr lang="x-IV_mathan" altLang="zh-CN">
                                <a:solidFill>
                                  <a:srgbClr val="000000"/>
                                </a:solidFill>
                                <a:latin typeface="Cambria Math" panose="02040503050406030204" pitchFamily="18" charset="0"/>
                                <a:ea typeface="Cambria Math" panose="02040503050406030204" pitchFamily="18" charset="0"/>
                              </a:rPr>
                              <m:t>′</m:t>
                            </m:r>
                          </m:sup>
                        </m:sSup>
                      </m:sub>
                    </m:sSub>
                  </m:oMath>
                </a14:m>
                <a:endParaRPr lang="x-IV_mathan" altLang="zh-CN" dirty="0">
                  <a:solidFill>
                    <a:srgbClr val="000000"/>
                  </a:solidFill>
                  <a:ea typeface="Cambria Math" panose="02040503050406030204" pitchFamily="18" charset="0"/>
                </a:endParaRP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357187" y="1009650"/>
                <a:ext cx="8229600" cy="5391149"/>
              </a:xfrm>
              <a:blipFill>
                <a:blip r:embed="rId2"/>
                <a:stretch>
                  <a:fillRect l="-148"/>
                </a:stretch>
              </a:blipFill>
            </p:spPr>
            <p:txBody>
              <a:bodyPr/>
              <a:lstStyle/>
              <a:p>
                <a:r>
                  <a:rPr lang="zh-CN" altLang="en-US">
                    <a:noFill/>
                  </a:rPr>
                  <a:t> </a:t>
                </a:r>
              </a:p>
            </p:txBody>
          </p:sp>
        </mc:Fallback>
      </mc:AlternateContent>
      <p:sp>
        <p:nvSpPr>
          <p:cNvPr id="3" name="标题 2"/>
          <p:cNvSpPr>
            <a:spLocks noGrp="1"/>
          </p:cNvSpPr>
          <p:nvPr>
            <p:ph type="title"/>
          </p:nvPr>
        </p:nvSpPr>
        <p:spPr>
          <a:xfrm>
            <a:off x="357187" y="88899"/>
            <a:ext cx="8229600" cy="994122"/>
          </a:xfrm>
        </p:spPr>
        <p:txBody>
          <a:bodyPr/>
          <a:lstStyle/>
          <a:p>
            <a:r>
              <a:rPr lang="zh-CN" altLang="en-US" dirty="0"/>
              <a:t>能量本征态一般形式</a:t>
            </a:r>
          </a:p>
        </p:txBody>
      </p:sp>
    </p:spTree>
    <p:extLst>
      <p:ext uri="{BB962C8B-B14F-4D97-AF65-F5344CB8AC3E}">
        <p14:creationId xmlns:p14="http://schemas.microsoft.com/office/powerpoint/2010/main" val="2592441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109663"/>
                <a:ext cx="5057775" cy="5548312"/>
              </a:xfrm>
            </p:spPr>
            <p:txBody>
              <a:bodyPr/>
              <a:lstStyle/>
              <a:p>
                <a:pPr marL="0" marR="0">
                  <a:spcBef>
                    <a:spcPts val="0"/>
                  </a:spcBef>
                  <a:spcAft>
                    <a:spcPts val="0"/>
                  </a:spcAft>
                </a:pPr>
                <a:r>
                  <a:rPr lang="zh-CN" altLang="zh-CN" dirty="0">
                    <a:solidFill>
                      <a:srgbClr val="C00000"/>
                    </a:solidFill>
                  </a:rPr>
                  <a:t>能级简并度</a:t>
                </a:r>
                <a:r>
                  <a:rPr lang="zh-CN" altLang="zh-CN" dirty="0">
                    <a:solidFill>
                      <a:srgbClr val="000000"/>
                    </a:solidFill>
                  </a:rPr>
                  <a:t>：能量本征值只与主量子数</a:t>
                </a:r>
                <a:r>
                  <a:rPr lang="en-US" altLang="zh-CN" dirty="0">
                    <a:solidFill>
                      <a:srgbClr val="000000"/>
                    </a:solidFill>
                    <a:ea typeface="Calibri" panose="020F0502020204030204" pitchFamily="34" charset="0"/>
                  </a:rPr>
                  <a:t> </a:t>
                </a:r>
                <a14:m>
                  <m:oMath xmlns:m="http://schemas.openxmlformats.org/officeDocument/2006/math">
                    <m:r>
                      <a:rPr lang="zh-CN" altLang="zh-CN">
                        <a:solidFill>
                          <a:srgbClr val="000000"/>
                        </a:solidFill>
                        <a:latin typeface="Cambria Math" panose="02040503050406030204" pitchFamily="18" charset="0"/>
                      </a:rPr>
                      <m:t>𝑛</m:t>
                    </m:r>
                  </m:oMath>
                </a14:m>
                <a:r>
                  <a:rPr lang="zh-CN" altLang="zh-CN" dirty="0">
                    <a:solidFill>
                      <a:srgbClr val="000000"/>
                    </a:solidFill>
                  </a:rPr>
                  <a:t>有关，</a:t>
                </a:r>
                <a:r>
                  <a:rPr lang="zh-CN" altLang="zh-CN" dirty="0"/>
                  <a:t>与轨道角动量量子数</a:t>
                </a:r>
                <a14:m>
                  <m:oMath xmlns:m="http://schemas.openxmlformats.org/officeDocument/2006/math">
                    <m:r>
                      <a:rPr lang="zh-CN" altLang="en-US" i="1">
                        <a:latin typeface="Cambria Math" panose="02040503050406030204" pitchFamily="18" charset="0"/>
                      </a:rPr>
                      <m:t> </m:t>
                    </m:r>
                    <m:r>
                      <a:rPr lang="zh-CN" altLang="zh-CN">
                        <a:latin typeface="Cambria Math" panose="02040503050406030204" pitchFamily="18" charset="0"/>
                      </a:rPr>
                      <m:t>𝑙</m:t>
                    </m:r>
                    <m:r>
                      <a:rPr lang="zh-CN" altLang="en-US" i="1">
                        <a:latin typeface="Cambria Math" panose="02040503050406030204" pitchFamily="18" charset="0"/>
                      </a:rPr>
                      <m:t> </m:t>
                    </m:r>
                    <m:r>
                      <a:rPr lang="zh-CN" altLang="zh-CN">
                        <a:latin typeface="Cambria Math" panose="02040503050406030204" pitchFamily="18" charset="0"/>
                      </a:rPr>
                      <m:t>(=0,1,…</m:t>
                    </m:r>
                    <m:r>
                      <a:rPr lang="zh-CN" altLang="zh-CN">
                        <a:latin typeface="Cambria Math" panose="02040503050406030204" pitchFamily="18" charset="0"/>
                      </a:rPr>
                      <m:t>𝑛</m:t>
                    </m:r>
                    <m:r>
                      <a:rPr lang="zh-CN" altLang="zh-CN">
                        <a:latin typeface="Cambria Math" panose="02040503050406030204" pitchFamily="18" charset="0"/>
                      </a:rPr>
                      <m:t>−1)</m:t>
                    </m:r>
                  </m:oMath>
                </a14:m>
                <a:r>
                  <a:rPr lang="zh-CN" altLang="zh-CN" dirty="0"/>
                  <a:t>和磁量子数</a:t>
                </a:r>
                <a:r>
                  <a:rPr lang="en-US" altLang="zh-CN" dirty="0">
                    <a:ea typeface="Cambria Math" panose="02040503050406030204" pitchFamily="18" charset="0"/>
                  </a:rPr>
                  <a:t> </a:t>
                </a:r>
                <a14:m>
                  <m:oMath xmlns:m="http://schemas.openxmlformats.org/officeDocument/2006/math">
                    <m:r>
                      <a:rPr lang="zh-CN" altLang="zh-CN">
                        <a:latin typeface="Cambria Math" panose="02040503050406030204" pitchFamily="18" charset="0"/>
                      </a:rPr>
                      <m:t>𝑚</m:t>
                    </m:r>
                    <m:r>
                      <a:rPr lang="zh-CN" altLang="en-US" i="1">
                        <a:latin typeface="Cambria Math" panose="02040503050406030204" pitchFamily="18" charset="0"/>
                      </a:rPr>
                      <m:t> </m:t>
                    </m:r>
                    <m:r>
                      <a:rPr lang="zh-CN" altLang="zh-CN">
                        <a:latin typeface="Cambria Math" panose="02040503050406030204" pitchFamily="18" charset="0"/>
                      </a:rPr>
                      <m:t>(=−</m:t>
                    </m:r>
                    <m:r>
                      <a:rPr lang="zh-CN" altLang="zh-CN">
                        <a:latin typeface="Cambria Math" panose="02040503050406030204" pitchFamily="18" charset="0"/>
                      </a:rPr>
                      <m:t>𝑙</m:t>
                    </m:r>
                    <m:r>
                      <a:rPr lang="zh-CN" altLang="zh-CN">
                        <a:latin typeface="Cambria Math" panose="02040503050406030204" pitchFamily="18" charset="0"/>
                      </a:rPr>
                      <m:t>,−</m:t>
                    </m:r>
                    <m:r>
                      <a:rPr lang="zh-CN" altLang="zh-CN">
                        <a:latin typeface="Cambria Math" panose="02040503050406030204" pitchFamily="18" charset="0"/>
                      </a:rPr>
                      <m:t>𝑙</m:t>
                    </m:r>
                    <m:r>
                      <a:rPr lang="zh-CN" altLang="zh-CN">
                        <a:latin typeface="Cambria Math" panose="02040503050406030204" pitchFamily="18" charset="0"/>
                      </a:rPr>
                      <m:t>+1,…</m:t>
                    </m:r>
                    <m:r>
                      <a:rPr lang="zh-CN" altLang="zh-CN">
                        <a:latin typeface="Cambria Math" panose="02040503050406030204" pitchFamily="18" charset="0"/>
                      </a:rPr>
                      <m:t>𝑙</m:t>
                    </m:r>
                    <m:r>
                      <a:rPr lang="zh-CN" altLang="zh-CN">
                        <a:latin typeface="Cambria Math" panose="02040503050406030204" pitchFamily="18" charset="0"/>
                      </a:rPr>
                      <m:t>)</m:t>
                    </m:r>
                  </m:oMath>
                </a14:m>
                <a:r>
                  <a:rPr lang="zh-CN" altLang="zh-CN" dirty="0"/>
                  <a:t>无关。因此简并度为</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x-IV_mathan" altLang="zh-CN" i="1">
                              <a:latin typeface="Cambria Math" panose="02040503050406030204" pitchFamily="18" charset="0"/>
                              <a:ea typeface="Cambria Math" panose="02040503050406030204" pitchFamily="18" charset="0"/>
                            </a:rPr>
                          </m:ctrlPr>
                        </m:naryPr>
                        <m:sub>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=0</m:t>
                          </m:r>
                        </m:sub>
                        <m:sup>
                          <m:r>
                            <a:rPr lang="x-IV_mathan" altLang="zh-CN">
                              <a:latin typeface="Cambria Math" panose="02040503050406030204" pitchFamily="18" charset="0"/>
                              <a:ea typeface="Cambria Math" panose="02040503050406030204" pitchFamily="18" charset="0"/>
                            </a:rPr>
                            <m:t>𝑛</m:t>
                          </m:r>
                          <m:r>
                            <a:rPr lang="x-IV_mathan" altLang="zh-CN">
                              <a:latin typeface="Cambria Math" panose="02040503050406030204" pitchFamily="18" charset="0"/>
                              <a:ea typeface="Cambria Math" panose="02040503050406030204" pitchFamily="18" charset="0"/>
                            </a:rPr>
                            <m:t>−1</m:t>
                          </m:r>
                        </m:sup>
                        <m:e>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nary>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2</m:t>
                          </m:r>
                        </m:sup>
                      </m:sSup>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solidFill>
                      <a:srgbClr val="000000"/>
                    </a:solidFill>
                    <a:ea typeface="Calibri" panose="020F0502020204030204" pitchFamily="34" charset="0"/>
                  </a:rPr>
                  <a:t>R</a:t>
                </a:r>
                <a:r>
                  <a:rPr lang="en-US" altLang="zh-CN" dirty="0" err="1">
                    <a:solidFill>
                      <a:srgbClr val="000000"/>
                    </a:solidFill>
                    <a:ea typeface="Calibri" panose="020F0502020204030204" pitchFamily="34" charset="0"/>
                  </a:rPr>
                  <a:t>ydberg</a:t>
                </a:r>
                <a:r>
                  <a:rPr lang="zh-CN" altLang="zh-CN" dirty="0">
                    <a:solidFill>
                      <a:srgbClr val="000000"/>
                    </a:solidFill>
                    <a:ea typeface="Microsoft YaHei" panose="020B0503020204020204" pitchFamily="34" charset="-122"/>
                  </a:rPr>
                  <a:t>公式</a:t>
                </a:r>
                <a:endParaRPr lang="zh-CN" altLang="zh-CN" dirty="0">
                  <a:solidFill>
                    <a:srgbClr val="000000"/>
                  </a:solidFill>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𝜈</m:t>
                          </m:r>
                        </m:e>
                      </m:acc>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𝐸</m:t>
                              </m:r>
                            </m:e>
                            <m:sub>
                              <m:r>
                                <a:rPr lang="x-IV_mathan" altLang="zh-CN">
                                  <a:latin typeface="Cambria Math" panose="02040503050406030204" pitchFamily="18" charset="0"/>
                                  <a:ea typeface="Cambria Math" panose="02040503050406030204" pitchFamily="18" charset="0"/>
                                </a:rPr>
                                <m:t>𝑛</m:t>
                              </m:r>
                            </m:sub>
                          </m:sSub>
                          <m:r>
                            <a:rPr lang="x-IV_mathan" altLang="zh-CN">
                              <a:latin typeface="Cambria Math" panose="02040503050406030204" pitchFamily="18" charset="0"/>
                              <a:ea typeface="Cambria Math" panose="02040503050406030204" pitchFamily="18" charset="0"/>
                            </a:rPr>
                            <m:t>−</m:t>
                          </m:r>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𝐸</m:t>
                              </m:r>
                            </m:e>
                            <m:sub>
                              <m:r>
                                <a:rPr lang="x-IV_mathan" altLang="zh-CN">
                                  <a:latin typeface="Cambria Math" panose="02040503050406030204" pitchFamily="18" charset="0"/>
                                  <a:ea typeface="Cambria Math" panose="02040503050406030204" pitchFamily="18" charset="0"/>
                                </a:rPr>
                                <m:t>𝑚</m:t>
                              </m:r>
                            </m:sub>
                          </m:sSub>
                        </m:num>
                        <m:den>
                          <m:r>
                            <a:rPr lang="x-IV_mathan" altLang="zh-CN" i="1">
                              <a:latin typeface="Cambria Math" panose="02040503050406030204" pitchFamily="18" charset="0"/>
                              <a:ea typeface="Cambria Math" panose="02040503050406030204" pitchFamily="18" charset="0"/>
                            </a:rPr>
                            <m:t>h</m:t>
                          </m:r>
                          <m:r>
                            <a:rPr lang="x-IV_mathan" altLang="zh-CN">
                              <a:latin typeface="Cambria Math" panose="02040503050406030204" pitchFamily="18" charset="0"/>
                              <a:ea typeface="Cambria Math" panose="02040503050406030204" pitchFamily="18" charset="0"/>
                            </a:rPr>
                            <m:t>𝑐</m:t>
                          </m:r>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𝑅</m:t>
                      </m:r>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𝑚</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𝑛</m:t>
                                  </m:r>
                                </m:e>
                                <m:sup>
                                  <m:r>
                                    <a:rPr lang="x-IV_mathan" altLang="zh-CN">
                                      <a:latin typeface="Cambria Math" panose="02040503050406030204" pitchFamily="18" charset="0"/>
                                      <a:ea typeface="Cambria Math" panose="02040503050406030204" pitchFamily="18" charset="0"/>
                                    </a:rPr>
                                    <m:t>2</m:t>
                                  </m:r>
                                </m:sup>
                              </m:sSup>
                            </m:den>
                          </m:f>
                        </m:e>
                      </m:d>
                    </m:oMath>
                  </m:oMathPara>
                </a14:m>
                <a:endParaRPr lang="x-IV_mathan" altLang="zh-CN" dirty="0">
                  <a:ea typeface="Cambria Math" panose="02040503050406030204" pitchFamily="18" charset="0"/>
                </a:endParaRPr>
              </a:p>
              <a:p>
                <a:pPr marL="0" marR="0">
                  <a:spcBef>
                    <a:spcPts val="0"/>
                  </a:spcBef>
                  <a:spcAft>
                    <a:spcPts val="0"/>
                  </a:spcAft>
                </a:pPr>
                <a:r>
                  <a:rPr lang="en-US" altLang="zh-CN" dirty="0">
                    <a:ea typeface="Calibri" panose="020F0502020204030204" pitchFamily="34" charset="0"/>
                  </a:rPr>
                  <a:t>Rydberg</a:t>
                </a:r>
                <a:r>
                  <a:rPr lang="zh-CN" altLang="zh-CN" dirty="0">
                    <a:ea typeface="Microsoft YaHei" panose="020B0503020204020204" pitchFamily="34" charset="-122"/>
                  </a:rPr>
                  <a:t>常数：</a:t>
                </a:r>
                <a14:m>
                  <m:oMath xmlns:m="http://schemas.openxmlformats.org/officeDocument/2006/math">
                    <m:r>
                      <a:rPr lang="zh-CN" altLang="zh-CN">
                        <a:latin typeface="Cambria Math" panose="02040503050406030204" pitchFamily="18" charset="0"/>
                      </a:rPr>
                      <m:t>𝑅</m:t>
                    </m:r>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2</m:t>
                        </m:r>
                        <m:sSup>
                          <m:sSupPr>
                            <m:ctrlPr>
                              <a:rPr lang="zh-CN" altLang="zh-CN" i="1">
                                <a:latin typeface="Cambria Math" panose="02040503050406030204" pitchFamily="18" charset="0"/>
                              </a:rPr>
                            </m:ctrlPr>
                          </m:sSupPr>
                          <m:e>
                            <m:r>
                              <a:rPr lang="zh-CN" altLang="zh-CN">
                                <a:latin typeface="Cambria Math" panose="02040503050406030204" pitchFamily="18" charset="0"/>
                              </a:rPr>
                              <m:t>𝜋</m:t>
                            </m:r>
                          </m:e>
                          <m:sup>
                            <m:r>
                              <a:rPr lang="zh-CN" altLang="zh-CN">
                                <a:latin typeface="Cambria Math" panose="02040503050406030204" pitchFamily="18" charset="0"/>
                              </a:rPr>
                              <m:t>2</m:t>
                            </m:r>
                          </m:sup>
                        </m:sSup>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4</m:t>
                            </m:r>
                          </m:sup>
                        </m:sSup>
                        <m:r>
                          <a:rPr lang="zh-CN" altLang="zh-CN">
                            <a:latin typeface="Cambria Math" panose="02040503050406030204" pitchFamily="18" charset="0"/>
                          </a:rPr>
                          <m:t>𝑚</m:t>
                        </m:r>
                      </m:num>
                      <m:den>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zh-CN" altLang="zh-CN">
                                    <a:latin typeface="Cambria Math" panose="02040503050406030204" pitchFamily="18" charset="0"/>
                                  </a:rPr>
                                  <m:t>4</m:t>
                                </m:r>
                                <m:r>
                                  <a:rPr lang="zh-CN" altLang="zh-CN">
                                    <a:latin typeface="Cambria Math" panose="02040503050406030204" pitchFamily="18" charset="0"/>
                                  </a:rPr>
                                  <m:t>𝜋</m:t>
                                </m:r>
                                <m:sSub>
                                  <m:sSubPr>
                                    <m:ctrlPr>
                                      <a:rPr lang="zh-CN" altLang="zh-CN" i="1">
                                        <a:latin typeface="Cambria Math" panose="02040503050406030204" pitchFamily="18" charset="0"/>
                                      </a:rPr>
                                    </m:ctrlPr>
                                  </m:sSubPr>
                                  <m:e>
                                    <m:r>
                                      <a:rPr lang="zh-CN" altLang="zh-CN">
                                        <a:latin typeface="Cambria Math" panose="02040503050406030204" pitchFamily="18" charset="0"/>
                                      </a:rPr>
                                      <m:t>𝜀</m:t>
                                    </m:r>
                                  </m:e>
                                  <m:sub>
                                    <m:r>
                                      <a:rPr lang="zh-CN" altLang="zh-CN">
                                        <a:latin typeface="Cambria Math" panose="02040503050406030204" pitchFamily="18" charset="0"/>
                                      </a:rPr>
                                      <m:t>0</m:t>
                                    </m:r>
                                  </m:sub>
                                </m:sSub>
                              </m:e>
                            </m:d>
                          </m:e>
                          <m:sup>
                            <m:r>
                              <a:rPr lang="zh-CN" altLang="zh-CN">
                                <a:latin typeface="Cambria Math" panose="02040503050406030204" pitchFamily="18" charset="0"/>
                              </a:rPr>
                              <m:t>2</m:t>
                            </m:r>
                          </m:sup>
                        </m:sSup>
                        <m:r>
                          <a:rPr lang="zh-CN" altLang="zh-CN">
                            <a:latin typeface="Cambria Math" panose="02040503050406030204" pitchFamily="18" charset="0"/>
                          </a:rPr>
                          <m:t>⋅</m:t>
                        </m:r>
                        <m:r>
                          <a:rPr lang="zh-CN" altLang="zh-CN">
                            <a:latin typeface="Cambria Math" panose="02040503050406030204" pitchFamily="18" charset="0"/>
                          </a:rPr>
                          <m:t>𝑐</m:t>
                        </m:r>
                        <m:sSup>
                          <m:sSupPr>
                            <m:ctrlPr>
                              <a:rPr lang="zh-CN" altLang="zh-CN" i="1">
                                <a:latin typeface="Cambria Math" panose="02040503050406030204" pitchFamily="18" charset="0"/>
                              </a:rPr>
                            </m:ctrlPr>
                          </m:sSupPr>
                          <m:e>
                            <m:r>
                              <a:rPr lang="en-US" altLang="zh-CN" i="1">
                                <a:latin typeface="Cambria Math" panose="02040503050406030204" pitchFamily="18" charset="0"/>
                              </a:rPr>
                              <m:t>h</m:t>
                            </m:r>
                          </m:e>
                          <m:sup>
                            <m:r>
                              <a:rPr lang="zh-CN" altLang="zh-CN">
                                <a:latin typeface="Cambria Math" panose="02040503050406030204" pitchFamily="18" charset="0"/>
                              </a:rPr>
                              <m:t>3</m:t>
                            </m:r>
                          </m:sup>
                        </m:sSup>
                      </m:den>
                    </m:f>
                  </m:oMath>
                </a14:m>
                <a:endParaRPr lang="zh-CN" altLang="zh-CN" dirty="0"/>
              </a:p>
              <a:p>
                <a:pPr marL="0" marR="0">
                  <a:spcBef>
                    <a:spcPts val="0"/>
                  </a:spcBef>
                  <a:spcAft>
                    <a:spcPts val="0"/>
                  </a:spcAft>
                </a:pPr>
                <a:r>
                  <a:rPr lang="zh-CN" altLang="zh-CN" sz="2400" b="1" dirty="0">
                    <a:solidFill>
                      <a:srgbClr val="2E75B5"/>
                    </a:solidFill>
                    <a:effectLst/>
                    <a:ea typeface="Microsoft YaHei" panose="020B0503020204020204" pitchFamily="34" charset="-122"/>
                  </a:rPr>
                  <a:t>类氢离子</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𝑉</m:t>
                      </m:r>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𝑍𝑒</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4</m:t>
                          </m:r>
                          <m:r>
                            <a:rPr lang="x-IV_mathan" altLang="zh-CN">
                              <a:solidFill>
                                <a:srgbClr val="C00000"/>
                              </a:solidFill>
                              <a:latin typeface="Cambria Math" panose="02040503050406030204" pitchFamily="18" charset="0"/>
                              <a:ea typeface="Cambria Math" panose="02040503050406030204" pitchFamily="18" charset="0"/>
                            </a:rPr>
                            <m:t>𝜋</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𝜀</m:t>
                              </m:r>
                            </m:e>
                            <m:sub>
                              <m:r>
                                <a:rPr lang="x-IV_mathan" altLang="zh-CN">
                                  <a:solidFill>
                                    <a:srgbClr val="C00000"/>
                                  </a:solidFill>
                                  <a:latin typeface="Cambria Math" panose="02040503050406030204" pitchFamily="18" charset="0"/>
                                  <a:ea typeface="Cambria Math" panose="02040503050406030204" pitchFamily="18" charset="0"/>
                                </a:rPr>
                                <m:t>0</m:t>
                              </m:r>
                            </m:sub>
                          </m:sSub>
                          <m:r>
                            <a:rPr lang="x-IV_mathan" altLang="zh-CN">
                              <a:solidFill>
                                <a:srgbClr val="C00000"/>
                              </a:solidFill>
                              <a:latin typeface="Cambria Math" panose="02040503050406030204" pitchFamily="18" charset="0"/>
                              <a:ea typeface="Cambria Math" panose="02040503050406030204" pitchFamily="18" charset="0"/>
                            </a:rPr>
                            <m:t>𝑟</m:t>
                          </m:r>
                        </m:den>
                      </m:f>
                    </m:oMath>
                  </m:oMathPara>
                </a14:m>
                <a:endParaRPr lang="x-IV_mathan" altLang="zh-CN" dirty="0">
                  <a:solidFill>
                    <a:srgbClr val="C0000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𝐸</m:t>
                          </m:r>
                        </m:e>
                        <m:sub>
                          <m:r>
                            <a:rPr lang="x-IV_mathan" altLang="zh-CN">
                              <a:solidFill>
                                <a:srgbClr val="C00000"/>
                              </a:solidFill>
                              <a:latin typeface="Cambria Math" panose="02040503050406030204" pitchFamily="18" charset="0"/>
                              <a:ea typeface="Cambria Math" panose="02040503050406030204" pitchFamily="18" charset="0"/>
                            </a:rPr>
                            <m:t>𝑛</m:t>
                          </m:r>
                        </m:sub>
                      </m:sSub>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𝜇</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𝑍</m:t>
                              </m:r>
                            </m:e>
                            <m:sup>
                              <m:r>
                                <a:rPr lang="x-IV_mathan" altLang="zh-CN">
                                  <a:solidFill>
                                    <a:srgbClr val="C00000"/>
                                  </a:solidFill>
                                  <a:latin typeface="Cambria Math" panose="02040503050406030204" pitchFamily="18" charset="0"/>
                                  <a:ea typeface="Cambria Math" panose="02040503050406030204" pitchFamily="18" charset="0"/>
                                </a:rPr>
                                <m:t>2</m:t>
                              </m:r>
                            </m:sup>
                          </m:sSup>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𝑒</m:t>
                              </m:r>
                            </m:e>
                            <m:sup>
                              <m:r>
                                <a:rPr lang="x-IV_mathan" altLang="zh-CN">
                                  <a:solidFill>
                                    <a:srgbClr val="C00000"/>
                                  </a:solidFill>
                                  <a:latin typeface="Cambria Math" panose="02040503050406030204" pitchFamily="18" charset="0"/>
                                  <a:ea typeface="Cambria Math" panose="02040503050406030204" pitchFamily="18" charset="0"/>
                                </a:rPr>
                                <m:t>4</m:t>
                              </m:r>
                            </m:sup>
                          </m:sSup>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4</m:t>
                                  </m:r>
                                  <m:r>
                                    <a:rPr lang="x-IV_mathan" altLang="zh-CN">
                                      <a:solidFill>
                                        <a:srgbClr val="C00000"/>
                                      </a:solidFill>
                                      <a:latin typeface="Cambria Math" panose="02040503050406030204" pitchFamily="18" charset="0"/>
                                      <a:ea typeface="Cambria Math" panose="02040503050406030204" pitchFamily="18" charset="0"/>
                                    </a:rPr>
                                    <m:t>𝜋</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𝜀</m:t>
                                      </m:r>
                                    </m:e>
                                    <m:sub>
                                      <m:r>
                                        <a:rPr lang="x-IV_mathan" altLang="zh-CN">
                                          <a:solidFill>
                                            <a:srgbClr val="C00000"/>
                                          </a:solidFill>
                                          <a:latin typeface="Cambria Math" panose="02040503050406030204" pitchFamily="18" charset="0"/>
                                          <a:ea typeface="Cambria Math" panose="02040503050406030204" pitchFamily="18" charset="0"/>
                                        </a:rPr>
                                        <m:t>0</m:t>
                                      </m:r>
                                    </m:sub>
                                  </m:sSub>
                                </m:e>
                              </m:d>
                            </m:e>
                            <m:sup>
                              <m:r>
                                <a:rPr lang="x-IV_mathan" altLang="zh-CN">
                                  <a:solidFill>
                                    <a:srgbClr val="C00000"/>
                                  </a:solidFill>
                                  <a:latin typeface="Cambria Math" panose="02040503050406030204" pitchFamily="18" charset="0"/>
                                  <a:ea typeface="Cambria Math" panose="02040503050406030204" pitchFamily="18" charset="0"/>
                                </a:rPr>
                                <m:t>2</m:t>
                              </m:r>
                            </m:sup>
                          </m:sSup>
                          <m:r>
                            <a:rPr lang="x-IV_mathan" altLang="zh-CN">
                              <a:solidFill>
                                <a:srgbClr val="C00000"/>
                              </a:solidFill>
                              <a:latin typeface="Cambria Math" panose="02040503050406030204" pitchFamily="18" charset="0"/>
                              <a:ea typeface="Cambria Math" panose="02040503050406030204" pitchFamily="18" charset="0"/>
                            </a:rPr>
                            <m:t>⋅2</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ℏ</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1</m:t>
                          </m:r>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𝑛</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𝑒</m:t>
                              </m:r>
                            </m:e>
                            <m:sup>
                              <m:r>
                                <a:rPr lang="x-IV_mathan" altLang="zh-CN">
                                  <a:solidFill>
                                    <a:srgbClr val="C00000"/>
                                  </a:solidFill>
                                  <a:latin typeface="Cambria Math" panose="02040503050406030204" pitchFamily="18" charset="0"/>
                                  <a:ea typeface="Cambria Math" panose="02040503050406030204" pitchFamily="18" charset="0"/>
                                </a:rPr>
                                <m:t>2</m:t>
                              </m:r>
                            </m:sup>
                          </m:sSup>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ℏ</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𝑚</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𝑎</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𝑍</m:t>
                              </m:r>
                            </m:e>
                            <m:sup>
                              <m:r>
                                <a:rPr lang="x-IV_mathan" altLang="zh-CN">
                                  <a:solidFill>
                                    <a:srgbClr val="C00000"/>
                                  </a:solidFill>
                                  <a:latin typeface="Cambria Math" panose="02040503050406030204" pitchFamily="18" charset="0"/>
                                  <a:ea typeface="Cambria Math" panose="02040503050406030204" pitchFamily="18" charset="0"/>
                                </a:rPr>
                                <m:t>2</m:t>
                              </m:r>
                            </m:sup>
                          </m:sSup>
                        </m:num>
                        <m:den>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𝑛</m:t>
                              </m:r>
                            </m:e>
                            <m:sup>
                              <m:r>
                                <a:rPr lang="x-IV_mathan" altLang="zh-CN">
                                  <a:solidFill>
                                    <a:srgbClr val="C00000"/>
                                  </a:solidFill>
                                  <a:latin typeface="Cambria Math" panose="02040503050406030204" pitchFamily="18" charset="0"/>
                                  <a:ea typeface="Cambria Math" panose="02040503050406030204" pitchFamily="18" charset="0"/>
                                </a:rPr>
                                <m:t>2</m:t>
                              </m:r>
                            </m:sup>
                          </m:sSup>
                        </m:den>
                      </m:f>
                    </m:oMath>
                  </m:oMathPara>
                </a14:m>
                <a:endParaRPr lang="x-IV_mathan" altLang="zh-CN" dirty="0">
                  <a:solidFill>
                    <a:srgbClr val="C00000"/>
                  </a:solidFill>
                  <a:ea typeface="Cambria Math" panose="02040503050406030204" pitchFamily="18" charset="0"/>
                </a:endParaRP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109663"/>
                <a:ext cx="5057775" cy="5548312"/>
              </a:xfrm>
              <a:blipFill>
                <a:blip r:embed="rId2"/>
                <a:stretch>
                  <a:fillRect l="-1205" t="-549" r="-108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关于氢原子能谱的讨论</a:t>
            </a:r>
            <a:endParaRPr lang="zh-CN" altLang="en-US" dirty="0"/>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4877024" y="0"/>
            <a:ext cx="4266976" cy="5272087"/>
          </a:xfrm>
          <a:prstGeom prst="rect">
            <a:avLst/>
          </a:prstGeom>
        </p:spPr>
      </p:pic>
    </p:spTree>
    <p:extLst>
      <p:ext uri="{BB962C8B-B14F-4D97-AF65-F5344CB8AC3E}">
        <p14:creationId xmlns:p14="http://schemas.microsoft.com/office/powerpoint/2010/main" val="1485676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a:xfrm>
            <a:off x="247496" y="0"/>
            <a:ext cx="8229600" cy="994122"/>
          </a:xfrm>
        </p:spPr>
        <p:txBody>
          <a:bodyPr/>
          <a:lstStyle/>
          <a:p>
            <a:r>
              <a:rPr lang="zh-CN" altLang="zh-CN" dirty="0">
                <a:effectLst/>
              </a:rPr>
              <a:t>本征函数性质</a:t>
            </a:r>
            <a:endParaRPr lang="zh-CN" altLang="en-US" dirty="0"/>
          </a:p>
        </p:txBody>
      </p:sp>
      <p:pic>
        <p:nvPicPr>
          <p:cNvPr id="3074" name="Picture 2" descr="n — ,RIO &#10;—ã7E exp (— &#10;exp(— r/2a) &#10;exp(— r/2a) &#10;exp(— &#10;(6. 4. 34) &#10;exp(— r/3a) &#10;r/3a) &#10;27 &#10;6a3/2 a "/>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495" y="1019615"/>
            <a:ext cx="7065349" cy="36283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2 &#10;exp(— &#10;81 30a3/2 a &#10;r/3a)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7504" y="4470986"/>
            <a:ext cx="3581400" cy="77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563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Picture 6" descr="表 6 · 2 类 氢 离 子 径 向 波 函 数 （ 原 子 单 位 ） &#10;/ 2 1 ——Zr+—Z2r2 &#10;光 谱 符 号 （ ） &#10;RN （ 刁 &#10;2 / 2e 一 &#10;一 ． Z3 / 2 （ 1 —Zr/2) e 一 / 2 &#10;Z5 / 2re 一 / 2 &#10;2 &#10;3 &#10;/ 2 r 1 一 &#10;27 而 &#10;7 / 2 e 一 / 3 &#10;81 、 / 丽 &#10;e 一 / 3 &#10;Zr e 一 / 3 "/>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3950" y="1268759"/>
            <a:ext cx="8524381" cy="417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616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a:bodyPr>
          <a:lstStyle/>
          <a:p>
            <a:r>
              <a:rPr lang="en-US" altLang="zh-CN" dirty="0">
                <a:effectLst/>
              </a:rPr>
              <a:t> </a:t>
            </a:r>
            <a:r>
              <a:rPr lang="zh-CN" altLang="zh-CN" dirty="0">
                <a:effectLst/>
              </a:rPr>
              <a:t>径向概率分布</a:t>
            </a:r>
            <a:endParaRPr lang="zh-CN" altLang="en-US" dirty="0"/>
          </a:p>
        </p:txBody>
      </p:sp>
      <p:pic>
        <p:nvPicPr>
          <p:cNvPr id="4098" name="Picture 2" descr="R dr do I | 2 — C Rd (r) yr2dr &#10;— (r) 12 dr "/>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456" y="1243311"/>
            <a:ext cx="5426869" cy="122324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5762" y="2678931"/>
            <a:ext cx="7939088" cy="646331"/>
          </a:xfrm>
          <a:prstGeom prst="rect">
            <a:avLst/>
          </a:prstGeom>
        </p:spPr>
        <p:txBody>
          <a:bodyPr wrap="square">
            <a:spAutoFit/>
          </a:bodyPr>
          <a:lstStyle/>
          <a:p>
            <a:r>
              <a:rPr lang="zh-CN" altLang="zh-CN" dirty="0">
                <a:ea typeface="微软雅黑" panose="020B0503020204020204" pitchFamily="34" charset="-122"/>
              </a:rPr>
              <a:t>与Bohr早期量子论不同，在量子力学中，电子并无严格的轨道的概念，而只能研究其位置分布概率。然而分布有最大值，比如基态</a:t>
            </a:r>
          </a:p>
        </p:txBody>
      </p:sp>
      <p:pic>
        <p:nvPicPr>
          <p:cNvPr id="4100" name="Picture 4" descr="12 = (R10)2r2 &#10;4 &#10;= nr2 exp(— &#10;a &#10;2r/a) &#10;Trl 12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456" y="3330049"/>
            <a:ext cx="4152754" cy="238601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68972" y="5967960"/>
            <a:ext cx="3416320" cy="369332"/>
          </a:xfrm>
          <a:prstGeom prst="rect">
            <a:avLst/>
          </a:prstGeom>
        </p:spPr>
        <p:txBody>
          <a:bodyPr wrap="none">
            <a:spAutoFit/>
          </a:bodyPr>
          <a:lstStyle/>
          <a:p>
            <a:r>
              <a:rPr lang="zh-CN" altLang="zh-CN" dirty="0">
                <a:solidFill>
                  <a:srgbClr val="C00000"/>
                </a:solidFill>
                <a:ea typeface="微软雅黑" panose="020B0503020204020204" pitchFamily="34" charset="-122"/>
              </a:rPr>
              <a:t>最概然半径与</a:t>
            </a:r>
            <a:r>
              <a:rPr lang="en-US" altLang="zh-CN" dirty="0">
                <a:solidFill>
                  <a:srgbClr val="C00000"/>
                </a:solidFill>
                <a:ea typeface="微软雅黑" panose="020B0503020204020204" pitchFamily="34" charset="-122"/>
              </a:rPr>
              <a:t>Bohr</a:t>
            </a:r>
            <a:r>
              <a:rPr lang="zh-CN" altLang="zh-CN" dirty="0">
                <a:solidFill>
                  <a:srgbClr val="C00000"/>
                </a:solidFill>
                <a:ea typeface="微软雅黑" panose="020B0503020204020204" pitchFamily="34" charset="-122"/>
              </a:rPr>
              <a:t>理论相对应</a:t>
            </a:r>
            <a:r>
              <a:rPr lang="zh-CN" altLang="zh-CN" dirty="0">
                <a:ea typeface="微软雅黑" panose="020B0503020204020204" pitchFamily="34" charset="-122"/>
              </a:rPr>
              <a:t>。</a:t>
            </a:r>
          </a:p>
        </p:txBody>
      </p:sp>
      <p:pic>
        <p:nvPicPr>
          <p:cNvPr id="4102" name="Picture 6" descr="卷 一 1 / 2 的 极 值 点 "/>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5324643"/>
            <a:ext cx="2695575" cy="50048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liuhd\AppData\Local\Temp\msohtmlclip1\02\clip_image001.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3887" y="5852589"/>
            <a:ext cx="4252913" cy="53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455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6146" name="Picture 2" descr="05 &#10;0.3 &#10;0.20 &#10;0.16 &#10;0.12 &#10;0.08 &#10;0.04 &#10;0.12 &#10;0.08 &#10;0.04 &#10;0 &#10;8 &#10;2p &#10;4 &#10;8 &#10;12 &#10;12 &#10;16 &#10;16 &#10;20 &#10;24 28 &#10;4d &#10;24 &#10;28 &#10;32 &#10;32 &#10;36 &#10;36 &#10;4 &#10;4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50" y="0"/>
            <a:ext cx="5929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5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6078" y="3023740"/>
            <a:ext cx="4011561" cy="4525962"/>
          </a:xfrm>
        </p:spPr>
        <p:txBody>
          <a:bodyPr/>
          <a:lstStyle/>
          <a:p>
            <a:r>
              <a:rPr lang="zh-CN" altLang="zh-CN" dirty="0"/>
              <a:t>可以看出角度概率分布与𝜑无关</a:t>
            </a:r>
          </a:p>
          <a:p>
            <a:endParaRPr lang="zh-CN" altLang="en-US" dirty="0"/>
          </a:p>
        </p:txBody>
      </p:sp>
      <p:sp>
        <p:nvSpPr>
          <p:cNvPr id="3" name="标题 2"/>
          <p:cNvSpPr>
            <a:spLocks noGrp="1"/>
          </p:cNvSpPr>
          <p:nvPr>
            <p:ph type="title"/>
          </p:nvPr>
        </p:nvSpPr>
        <p:spPr/>
        <p:txBody>
          <a:bodyPr/>
          <a:lstStyle/>
          <a:p>
            <a:r>
              <a:rPr lang="zh-CN" altLang="zh-CN" dirty="0">
                <a:effectLst/>
              </a:rPr>
              <a:t>角度概率分布</a:t>
            </a:r>
            <a:endParaRPr lang="zh-CN" altLang="en-US" dirty="0"/>
          </a:p>
        </p:txBody>
      </p:sp>
      <p:pic>
        <p:nvPicPr>
          <p:cNvPr id="7170" name="Picture 2" descr="C:\Users\liuhd\AppData\Local\Temp\msohtmlclip1\02\clip_image001.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122079"/>
            <a:ext cx="4076341" cy="5112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Y2012 "/>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8937" y="0"/>
            <a:ext cx="4945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0" y="90100"/>
            <a:ext cx="2744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endParaRPr kumimoji="0" lang="zh-CN" altLang="zh-CN" sz="45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105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00050" y="338137"/>
                <a:ext cx="8229600" cy="4525962"/>
              </a:xfrm>
            </p:spPr>
            <p:txBody>
              <a:bodyPr/>
              <a:lstStyle/>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acc>
                                <m:accPr>
                                  <m:chr m:val="̂"/>
                                  <m:ctrlPr>
                                    <a:rPr lang="x-IV_mathan" altLang="zh-CN" i="1">
                                      <a:latin typeface="Cambria Math" panose="02040503050406030204" pitchFamily="18" charset="0"/>
                                    </a:rPr>
                                  </m:ctrlPr>
                                </m:accPr>
                                <m:e>
                                  <m:r>
                                    <a:rPr lang="x-IV_mathan" altLang="zh-CN" i="1">
                                      <a:latin typeface="Cambria Math" panose="02040503050406030204" pitchFamily="18" charset="0"/>
                                    </a:rPr>
                                    <m:t>𝑝</m:t>
                                  </m:r>
                                </m:e>
                              </m:acc>
                            </m:e>
                            <m:sup>
                              <m:r>
                                <a:rPr lang="x-IV_mathan" altLang="zh-CN" i="1">
                                  <a:latin typeface="Cambria Math" panose="02040503050406030204" pitchFamily="18" charset="0"/>
                                </a:rPr>
                                <m:t>2</m:t>
                              </m:r>
                            </m:sup>
                          </m:sSup>
                        </m:num>
                        <m:den>
                          <m:r>
                            <a:rPr lang="x-IV_mathan" altLang="zh-CN" i="1">
                              <a:latin typeface="Cambria Math" panose="02040503050406030204" pitchFamily="18" charset="0"/>
                            </a:rPr>
                            <m:t>2</m:t>
                          </m:r>
                          <m:r>
                            <a:rPr lang="x-IV_mathan" altLang="zh-CN" i="1">
                              <a:latin typeface="Cambria Math" panose="02040503050406030204" pitchFamily="18" charset="0"/>
                            </a:rPr>
                            <m:t>𝑚</m:t>
                          </m:r>
                        </m:den>
                      </m:f>
                      <m:r>
                        <a:rPr lang="x-IV_mathan" altLang="zh-CN" i="1">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ℏ</m:t>
                              </m:r>
                            </m:e>
                            <m:sup>
                              <m:r>
                                <a:rPr lang="x-IV_mathan" altLang="zh-CN" i="1">
                                  <a:latin typeface="Cambria Math" panose="02040503050406030204" pitchFamily="18" charset="0"/>
                                </a:rPr>
                                <m:t>2</m:t>
                              </m:r>
                            </m:sup>
                          </m:sSup>
                        </m:num>
                        <m:den>
                          <m:r>
                            <a:rPr lang="x-IV_mathan" altLang="zh-CN" i="1">
                              <a:latin typeface="Cambria Math" panose="02040503050406030204" pitchFamily="18" charset="0"/>
                            </a:rPr>
                            <m:t>2</m:t>
                          </m:r>
                          <m:r>
                            <a:rPr lang="x-IV_mathan" altLang="zh-CN" i="1">
                              <a:latin typeface="Cambria Math" panose="02040503050406030204" pitchFamily="18" charset="0"/>
                            </a:rPr>
                            <m:t>𝑚</m:t>
                          </m:r>
                        </m:den>
                      </m:f>
                      <m:r>
                        <m:rPr>
                          <m:sty m:val="p"/>
                        </m:rPr>
                        <a:rPr lang="x-IV_mathan" altLang="zh-CN" i="1">
                          <a:latin typeface="Cambria Math" panose="02040503050406030204" pitchFamily="18" charset="0"/>
                        </a:rPr>
                        <m:t>Δ</m:t>
                      </m:r>
                      <m:r>
                        <a:rPr lang="x-IV_mathan" altLang="zh-CN" i="1">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ℏ</m:t>
                              </m:r>
                            </m:e>
                            <m:sup>
                              <m:r>
                                <a:rPr lang="x-IV_mathan" altLang="zh-CN" i="1">
                                  <a:latin typeface="Cambria Math" panose="02040503050406030204" pitchFamily="18" charset="0"/>
                                </a:rPr>
                                <m:t>2</m:t>
                              </m:r>
                            </m:sup>
                          </m:sSup>
                        </m:num>
                        <m:den>
                          <m:r>
                            <a:rPr lang="x-IV_mathan" altLang="zh-CN" i="1">
                              <a:latin typeface="Cambria Math" panose="02040503050406030204" pitchFamily="18" charset="0"/>
                            </a:rPr>
                            <m:t>2</m:t>
                          </m:r>
                          <m:r>
                            <a:rPr lang="x-IV_mathan" altLang="zh-CN" i="1">
                              <a:latin typeface="Cambria Math" panose="02040503050406030204" pitchFamily="18" charset="0"/>
                            </a:rPr>
                            <m:t>𝑚</m:t>
                          </m:r>
                        </m:den>
                      </m:f>
                      <m:d>
                        <m:dPr>
                          <m:begChr m:val="["/>
                          <m:endChr m:val="]"/>
                          <m:ctrlPr>
                            <a:rPr lang="x-IV_mathan" altLang="zh-CN" i="1">
                              <a:latin typeface="Cambria Math" panose="02040503050406030204" pitchFamily="18" charset="0"/>
                            </a:rPr>
                          </m:ctrlPr>
                        </m:dPr>
                        <m:e>
                          <m:f>
                            <m:fPr>
                              <m:ctrlPr>
                                <a:rPr lang="x-IV_mathan" altLang="zh-CN" i="1">
                                  <a:latin typeface="Cambria Math" panose="02040503050406030204" pitchFamily="18" charset="0"/>
                                </a:rPr>
                              </m:ctrlPr>
                            </m:fPr>
                            <m:num>
                              <m:r>
                                <a:rPr lang="x-IV_mathan" altLang="zh-CN" i="1">
                                  <a:latin typeface="Cambria Math" panose="02040503050406030204" pitchFamily="18" charset="0"/>
                                </a:rPr>
                                <m:t>1</m:t>
                              </m:r>
                            </m:num>
                            <m:den>
                              <m:r>
                                <a:rPr lang="x-IV_mathan" altLang="zh-CN" i="1">
                                  <a:latin typeface="Cambria Math" panose="02040503050406030204" pitchFamily="18" charset="0"/>
                                </a:rPr>
                                <m:t>𝑟</m:t>
                              </m:r>
                            </m:den>
                          </m:f>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m:t>
                                  </m:r>
                                </m:e>
                                <m:sup>
                                  <m:r>
                                    <a:rPr lang="x-IV_mathan" altLang="zh-CN" i="1">
                                      <a:latin typeface="Cambria Math" panose="02040503050406030204" pitchFamily="18" charset="0"/>
                                    </a:rPr>
                                    <m:t>2</m:t>
                                  </m:r>
                                </m:sup>
                              </m:sSup>
                            </m:num>
                            <m:den>
                              <m:r>
                                <a:rPr lang="x-IV_mathan" altLang="zh-CN" i="1">
                                  <a:latin typeface="Cambria Math" panose="02040503050406030204" pitchFamily="18" charset="0"/>
                                </a:rPr>
                                <m:t>𝜕</m:t>
                              </m:r>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𝑟</m:t>
                                  </m:r>
                                </m:e>
                                <m:sup>
                                  <m:r>
                                    <a:rPr lang="x-IV_mathan" altLang="zh-CN" i="1">
                                      <a:latin typeface="Cambria Math" panose="02040503050406030204" pitchFamily="18" charset="0"/>
                                    </a:rPr>
                                    <m:t>2</m:t>
                                  </m:r>
                                </m:sup>
                              </m:sSup>
                            </m:den>
                          </m:f>
                          <m:r>
                            <m:rPr>
                              <m:sty m:val="p"/>
                            </m:rPr>
                            <a:rPr lang="x-IV_mathan" altLang="zh-CN" i="1">
                              <a:latin typeface="Cambria Math" panose="02040503050406030204" pitchFamily="18" charset="0"/>
                            </a:rPr>
                            <m:t>r</m:t>
                          </m:r>
                          <m:r>
                            <a:rPr lang="x-IV_mathan" altLang="zh-CN" i="1">
                              <a:latin typeface="Cambria Math" panose="02040503050406030204" pitchFamily="18" charset="0"/>
                            </a:rPr>
                            <m:t>+</m:t>
                          </m:r>
                          <m:f>
                            <m:fPr>
                              <m:ctrlPr>
                                <a:rPr lang="x-IV_mathan" altLang="zh-CN" i="1">
                                  <a:latin typeface="Cambria Math" panose="02040503050406030204" pitchFamily="18" charset="0"/>
                                </a:rPr>
                              </m:ctrlPr>
                            </m:fPr>
                            <m:num>
                              <m:r>
                                <a:rPr lang="x-IV_mathan" altLang="zh-CN" i="1">
                                  <a:latin typeface="Cambria Math" panose="02040503050406030204" pitchFamily="18" charset="0"/>
                                </a:rPr>
                                <m:t>1</m:t>
                              </m:r>
                            </m:num>
                            <m:den>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𝑟</m:t>
                                  </m:r>
                                </m:e>
                                <m:sup>
                                  <m:r>
                                    <a:rPr lang="x-IV_mathan" altLang="zh-CN" i="1">
                                      <a:latin typeface="Cambria Math" panose="02040503050406030204" pitchFamily="18" charset="0"/>
                                    </a:rPr>
                                    <m:t>2</m:t>
                                  </m:r>
                                </m:sup>
                              </m:sSup>
                              <m:func>
                                <m:funcPr>
                                  <m:ctrlPr>
                                    <a:rPr lang="x-IV_mathan" altLang="zh-CN" i="1">
                                      <a:latin typeface="Cambria Math" panose="02040503050406030204" pitchFamily="18" charset="0"/>
                                    </a:rPr>
                                  </m:ctrlPr>
                                </m:funcPr>
                                <m:fName>
                                  <m:r>
                                    <m:rPr>
                                      <m:sty m:val="p"/>
                                    </m:rPr>
                                    <a:rPr lang="x-IV_mathan" altLang="zh-CN" i="1">
                                      <a:latin typeface="Cambria Math" panose="02040503050406030204" pitchFamily="18" charset="0"/>
                                    </a:rPr>
                                    <m:t>sin</m:t>
                                  </m:r>
                                </m:fName>
                                <m:e>
                                  <m:r>
                                    <a:rPr lang="x-IV_mathan" altLang="zh-CN" i="1">
                                      <a:latin typeface="Cambria Math" panose="02040503050406030204" pitchFamily="18" charset="0"/>
                                    </a:rPr>
                                    <m:t>𝜃</m:t>
                                  </m:r>
                                </m:e>
                              </m:func>
                            </m:den>
                          </m:f>
                          <m:f>
                            <m:fPr>
                              <m:ctrlPr>
                                <a:rPr lang="x-IV_mathan" altLang="zh-CN" i="1">
                                  <a:latin typeface="Cambria Math" panose="02040503050406030204" pitchFamily="18" charset="0"/>
                                </a:rPr>
                              </m:ctrlPr>
                            </m:fPr>
                            <m:num>
                              <m:r>
                                <a:rPr lang="x-IV_mathan" altLang="zh-CN" i="1">
                                  <a:latin typeface="Cambria Math" panose="02040503050406030204" pitchFamily="18" charset="0"/>
                                </a:rPr>
                                <m:t>𝜕</m:t>
                              </m:r>
                            </m:num>
                            <m:den>
                              <m:r>
                                <a:rPr lang="x-IV_mathan" altLang="zh-CN" i="1">
                                  <a:latin typeface="Cambria Math" panose="02040503050406030204" pitchFamily="18" charset="0"/>
                                </a:rPr>
                                <m:t>𝜕𝜃</m:t>
                              </m:r>
                            </m:den>
                          </m:f>
                          <m:d>
                            <m:dPr>
                              <m:ctrlPr>
                                <a:rPr lang="x-IV_mathan" altLang="zh-CN" i="1">
                                  <a:latin typeface="Cambria Math" panose="02040503050406030204" pitchFamily="18" charset="0"/>
                                </a:rPr>
                              </m:ctrlPr>
                            </m:dPr>
                            <m:e>
                              <m:func>
                                <m:funcPr>
                                  <m:ctrlPr>
                                    <a:rPr lang="x-IV_mathan" altLang="zh-CN" i="1">
                                      <a:latin typeface="Cambria Math" panose="02040503050406030204" pitchFamily="18" charset="0"/>
                                    </a:rPr>
                                  </m:ctrlPr>
                                </m:funcPr>
                                <m:fName>
                                  <m:r>
                                    <m:rPr>
                                      <m:sty m:val="p"/>
                                    </m:rPr>
                                    <a:rPr lang="x-IV_mathan" altLang="zh-CN" i="1">
                                      <a:latin typeface="Cambria Math" panose="02040503050406030204" pitchFamily="18" charset="0"/>
                                    </a:rPr>
                                    <m:t>sin</m:t>
                                  </m:r>
                                  <m:r>
                                    <a:rPr lang="x-IV_mathan" altLang="zh-CN" i="1">
                                      <a:latin typeface="Cambria Math" panose="02040503050406030204" pitchFamily="18" charset="0"/>
                                    </a:rPr>
                                    <m:t>𝜃</m:t>
                                  </m:r>
                                </m:fName>
                                <m:e>
                                  <m:f>
                                    <m:fPr>
                                      <m:ctrlPr>
                                        <a:rPr lang="x-IV_mathan" altLang="zh-CN" i="1">
                                          <a:latin typeface="Cambria Math" panose="02040503050406030204" pitchFamily="18" charset="0"/>
                                        </a:rPr>
                                      </m:ctrlPr>
                                    </m:fPr>
                                    <m:num>
                                      <m:r>
                                        <a:rPr lang="x-IV_mathan" altLang="zh-CN" i="1">
                                          <a:latin typeface="Cambria Math" panose="02040503050406030204" pitchFamily="18" charset="0"/>
                                        </a:rPr>
                                        <m:t>𝜕</m:t>
                                      </m:r>
                                    </m:num>
                                    <m:den>
                                      <m:r>
                                        <a:rPr lang="x-IV_mathan" altLang="zh-CN" i="1">
                                          <a:latin typeface="Cambria Math" panose="02040503050406030204" pitchFamily="18" charset="0"/>
                                        </a:rPr>
                                        <m:t>𝜕𝜃</m:t>
                                      </m:r>
                                    </m:den>
                                  </m:f>
                                </m:e>
                              </m:func>
                            </m:e>
                          </m:d>
                          <m:r>
                            <a:rPr lang="x-IV_mathan" altLang="zh-CN" i="1">
                              <a:latin typeface="Cambria Math" panose="02040503050406030204" pitchFamily="18" charset="0"/>
                            </a:rPr>
                            <m:t>+</m:t>
                          </m:r>
                          <m:f>
                            <m:fPr>
                              <m:ctrlPr>
                                <a:rPr lang="x-IV_mathan" altLang="zh-CN" i="1">
                                  <a:latin typeface="Cambria Math" panose="02040503050406030204" pitchFamily="18" charset="0"/>
                                </a:rPr>
                              </m:ctrlPr>
                            </m:fPr>
                            <m:num>
                              <m:r>
                                <a:rPr lang="x-IV_mathan" altLang="zh-CN" i="1">
                                  <a:latin typeface="Cambria Math" panose="02040503050406030204" pitchFamily="18" charset="0"/>
                                </a:rPr>
                                <m:t>1</m:t>
                              </m:r>
                            </m:num>
                            <m:den>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𝑟</m:t>
                                  </m:r>
                                </m:e>
                                <m:sup>
                                  <m:r>
                                    <a:rPr lang="x-IV_mathan" altLang="zh-CN" i="1">
                                      <a:latin typeface="Cambria Math" panose="02040503050406030204" pitchFamily="18" charset="0"/>
                                    </a:rPr>
                                    <m:t>2</m:t>
                                  </m:r>
                                </m:sup>
                              </m:sSup>
                              <m:func>
                                <m:funcPr>
                                  <m:ctrlPr>
                                    <a:rPr lang="x-IV_mathan" altLang="zh-CN" i="1">
                                      <a:latin typeface="Cambria Math" panose="02040503050406030204" pitchFamily="18" charset="0"/>
                                    </a:rPr>
                                  </m:ctrlPr>
                                </m:funcPr>
                                <m:fName>
                                  <m:sSup>
                                    <m:sSupPr>
                                      <m:ctrlPr>
                                        <a:rPr lang="x-IV_mathan" altLang="zh-CN" i="1">
                                          <a:latin typeface="Cambria Math" panose="02040503050406030204" pitchFamily="18" charset="0"/>
                                        </a:rPr>
                                      </m:ctrlPr>
                                    </m:sSupPr>
                                    <m:e>
                                      <m:r>
                                        <m:rPr>
                                          <m:sty m:val="p"/>
                                        </m:rPr>
                                        <a:rPr lang="x-IV_mathan" altLang="zh-CN" i="1">
                                          <a:latin typeface="Cambria Math" panose="02040503050406030204" pitchFamily="18" charset="0"/>
                                        </a:rPr>
                                        <m:t>sin</m:t>
                                      </m:r>
                                    </m:e>
                                    <m:sup>
                                      <m:r>
                                        <a:rPr lang="x-IV_mathan" altLang="zh-CN" i="1">
                                          <a:latin typeface="Cambria Math" panose="02040503050406030204" pitchFamily="18" charset="0"/>
                                        </a:rPr>
                                        <m:t>2</m:t>
                                      </m:r>
                                    </m:sup>
                                  </m:sSup>
                                </m:fName>
                                <m:e>
                                  <m:r>
                                    <a:rPr lang="x-IV_mathan" altLang="zh-CN" i="1">
                                      <a:latin typeface="Cambria Math" panose="02040503050406030204" pitchFamily="18" charset="0"/>
                                    </a:rPr>
                                    <m:t>𝜃</m:t>
                                  </m:r>
                                </m:e>
                              </m:func>
                            </m:den>
                          </m:f>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m:t>
                                  </m:r>
                                </m:e>
                                <m:sup>
                                  <m:r>
                                    <a:rPr lang="x-IV_mathan" altLang="zh-CN" i="1">
                                      <a:latin typeface="Cambria Math" panose="02040503050406030204" pitchFamily="18" charset="0"/>
                                    </a:rPr>
                                    <m:t>2</m:t>
                                  </m:r>
                                </m:sup>
                              </m:sSup>
                            </m:num>
                            <m:den>
                              <m:r>
                                <a:rPr lang="x-IV_mathan" altLang="zh-CN" i="1">
                                  <a:latin typeface="Cambria Math" panose="02040503050406030204" pitchFamily="18" charset="0"/>
                                </a:rPr>
                                <m:t>𝜕</m:t>
                              </m:r>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𝜑</m:t>
                                  </m:r>
                                </m:e>
                                <m:sup>
                                  <m:r>
                                    <a:rPr lang="x-IV_mathan" altLang="zh-CN" i="1">
                                      <a:latin typeface="Cambria Math" panose="02040503050406030204" pitchFamily="18" charset="0"/>
                                    </a:rPr>
                                    <m:t>2</m:t>
                                  </m:r>
                                </m:sup>
                              </m:sSup>
                            </m:den>
                          </m:f>
                        </m:e>
                      </m:d>
                    </m:oMath>
                  </m:oMathPara>
                </a14:m>
                <a:endParaRPr lang="x-IV_mathan" altLang="zh-CN" dirty="0"/>
              </a:p>
              <a:p>
                <a:pPr marL="0" marR="0" indent="0">
                  <a:spcBef>
                    <a:spcPts val="0"/>
                  </a:spcBef>
                  <a:spcAft>
                    <a:spcPts val="0"/>
                  </a:spcAft>
                  <a:buNone/>
                </a:pPr>
                <a:br>
                  <a:rPr lang="x-IV_mathan" altLang="zh-CN" dirty="0"/>
                </a:br>
                <a:r>
                  <a:rPr lang="zh-CN" altLang="zh-CN" dirty="0">
                    <a:solidFill>
                      <a:srgbClr val="7030A0"/>
                    </a:solidFill>
                    <a:ea typeface="Microsoft YaHei" panose="020B0503020204020204" pitchFamily="34" charset="-122"/>
                  </a:rPr>
                  <a:t>角度部分（角动量）</a:t>
                </a:r>
                <a:r>
                  <a:rPr lang="zh-CN" altLang="zh-CN" dirty="0">
                    <a:ea typeface="Microsoft YaHei" panose="020B0503020204020204" pitchFamily="34" charset="-122"/>
                  </a:rPr>
                  <a:t>：</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00050" y="338137"/>
                <a:ext cx="8229600" cy="4525962"/>
              </a:xfrm>
              <a:blipFill>
                <a:blip r:embed="rId2"/>
                <a:stretch>
                  <a:fillRect l="-815"/>
                </a:stretch>
              </a:blipFill>
            </p:spPr>
            <p:txBody>
              <a:bodyPr/>
              <a:lstStyle/>
              <a:p>
                <a:r>
                  <a:rPr lang="zh-CN" altLang="en-US">
                    <a:noFill/>
                  </a:rPr>
                  <a:t> </a:t>
                </a:r>
              </a:p>
            </p:txBody>
          </p:sp>
        </mc:Fallback>
      </mc:AlternateContent>
      <p:pic>
        <p:nvPicPr>
          <p:cNvPr id="3074" name="Picture 2" descr="= ypz — &#10;= zpx &#10;az &#10;ih &#10;ym = ih &#10;az &#10;Î = ih (sine &#10;Î ih cosęîô+ cot8sinp &#10;— ih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633537"/>
            <a:ext cx="9144000" cy="22764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400050" y="3910012"/>
                <a:ext cx="8072438" cy="30970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x-IV_mathan" altLang="zh-CN" i="1">
                              <a:latin typeface="Cambria Math" panose="02040503050406030204" pitchFamily="18" charset="0"/>
                              <a:ea typeface="Cambria Math" panose="02040503050406030204" pitchFamily="18" charset="0"/>
                            </a:rPr>
                          </m:ctrlPr>
                        </m:s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𝒍</m:t>
                              </m:r>
                            </m:e>
                          </m:acc>
                        </m:e>
                        <m:sup>
                          <m:r>
                            <a:rPr lang="x-IV_mathan" altLang="zh-CN">
                              <a:latin typeface="Cambria Math" panose="02040503050406030204" pitchFamily="18" charset="0"/>
                              <a:ea typeface="Cambria Math" panose="02040503050406030204" pitchFamily="18" charset="0"/>
                            </a:rPr>
                            <m:t>𝟐</m:t>
                          </m:r>
                        </m:sup>
                      </m:sSup>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func>
                                <m:funcPr>
                                  <m:ctrlPr>
                                    <a:rPr lang="x-IV_mathan" altLang="zh-CN" i="1">
                                      <a:latin typeface="Cambria Math" panose="02040503050406030204" pitchFamily="18" charset="0"/>
                                      <a:ea typeface="Cambria Math" panose="02040503050406030204" pitchFamily="18" charset="0"/>
                                    </a:rPr>
                                  </m:ctrlPr>
                                </m:funcPr>
                                <m:fName>
                                  <m:r>
                                    <m:rPr>
                                      <m:sty m:val="p"/>
                                    </m:rPr>
                                    <a:rPr lang="x-IV_mathan" altLang="zh-CN">
                                      <a:latin typeface="Cambria Math" panose="02040503050406030204" pitchFamily="18" charset="0"/>
                                      <a:ea typeface="Cambria Math" panose="02040503050406030204" pitchFamily="18" charset="0"/>
                                    </a:rPr>
                                    <m:t>sin</m:t>
                                  </m:r>
                                </m:fName>
                                <m:e>
                                  <m:r>
                                    <a:rPr lang="x-IV_mathan" altLang="zh-CN">
                                      <a:latin typeface="Cambria Math" panose="02040503050406030204" pitchFamily="18" charset="0"/>
                                      <a:ea typeface="Cambria Math" panose="02040503050406030204" pitchFamily="18" charset="0"/>
                                    </a:rPr>
                                    <m:t>𝜃</m:t>
                                  </m:r>
                                </m:e>
                              </m:func>
                            </m:den>
                          </m:f>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num>
                            <m:den>
                              <m:r>
                                <a:rPr lang="x-IV_mathan" altLang="zh-CN">
                                  <a:latin typeface="Cambria Math" panose="02040503050406030204" pitchFamily="18" charset="0"/>
                                  <a:ea typeface="Cambria Math" panose="02040503050406030204" pitchFamily="18" charset="0"/>
                                </a:rPr>
                                <m:t>𝜕𝜃</m:t>
                              </m:r>
                            </m:den>
                          </m:f>
                          <m:d>
                            <m:dPr>
                              <m:ctrlPr>
                                <a:rPr lang="x-IV_mathan" altLang="zh-CN" i="1">
                                  <a:latin typeface="Cambria Math" panose="02040503050406030204" pitchFamily="18" charset="0"/>
                                  <a:ea typeface="Cambria Math" panose="02040503050406030204" pitchFamily="18" charset="0"/>
                                </a:rPr>
                              </m:ctrlPr>
                            </m:dPr>
                            <m:e>
                              <m:func>
                                <m:funcPr>
                                  <m:ctrlPr>
                                    <a:rPr lang="x-IV_mathan" altLang="zh-CN" i="1">
                                      <a:latin typeface="Cambria Math" panose="02040503050406030204" pitchFamily="18" charset="0"/>
                                      <a:ea typeface="Cambria Math" panose="02040503050406030204" pitchFamily="18" charset="0"/>
                                    </a:rPr>
                                  </m:ctrlPr>
                                </m:funcPr>
                                <m:fName>
                                  <m:r>
                                    <m:rPr>
                                      <m:sty m:val="p"/>
                                    </m:rPr>
                                    <a:rPr lang="x-IV_mathan" altLang="zh-CN">
                                      <a:latin typeface="Cambria Math" panose="02040503050406030204" pitchFamily="18" charset="0"/>
                                      <a:ea typeface="Cambria Math" panose="02040503050406030204" pitchFamily="18" charset="0"/>
                                    </a:rPr>
                                    <m:t>sin</m:t>
                                  </m:r>
                                  <m:r>
                                    <a:rPr lang="x-IV_mathan" altLang="zh-CN">
                                      <a:latin typeface="Cambria Math" panose="02040503050406030204" pitchFamily="18" charset="0"/>
                                      <a:ea typeface="Cambria Math" panose="02040503050406030204" pitchFamily="18" charset="0"/>
                                    </a:rPr>
                                    <m:t>𝜃</m:t>
                                  </m:r>
                                </m:fName>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num>
                                    <m:den>
                                      <m:r>
                                        <a:rPr lang="x-IV_mathan" altLang="zh-CN">
                                          <a:latin typeface="Cambria Math" panose="02040503050406030204" pitchFamily="18" charset="0"/>
                                          <a:ea typeface="Cambria Math" panose="02040503050406030204" pitchFamily="18" charset="0"/>
                                        </a:rPr>
                                        <m:t>𝜕𝜃</m:t>
                                      </m:r>
                                    </m:den>
                                  </m:f>
                                </m:e>
                              </m:func>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func>
                                <m:funcPr>
                                  <m:ctrlPr>
                                    <a:rPr lang="x-IV_mathan" altLang="zh-CN" i="1">
                                      <a:latin typeface="Cambria Math" panose="02040503050406030204" pitchFamily="18" charset="0"/>
                                      <a:ea typeface="Cambria Math" panose="02040503050406030204" pitchFamily="18" charset="0"/>
                                    </a:rPr>
                                  </m:ctrlPr>
                                </m:funcPr>
                                <m:fName>
                                  <m:sSup>
                                    <m:sSupPr>
                                      <m:ctrlPr>
                                        <a:rPr lang="x-IV_mathan" altLang="zh-CN" i="1">
                                          <a:latin typeface="Cambria Math" panose="02040503050406030204" pitchFamily="18" charset="0"/>
                                          <a:ea typeface="Cambria Math" panose="02040503050406030204" pitchFamily="18" charset="0"/>
                                        </a:rPr>
                                      </m:ctrlPr>
                                    </m:sSupPr>
                                    <m:e>
                                      <m:r>
                                        <m:rPr>
                                          <m:sty m:val="p"/>
                                        </m:rPr>
                                        <a:rPr lang="x-IV_mathan" altLang="zh-CN">
                                          <a:latin typeface="Cambria Math" panose="02040503050406030204" pitchFamily="18" charset="0"/>
                                          <a:ea typeface="Cambria Math" panose="02040503050406030204" pitchFamily="18" charset="0"/>
                                        </a:rPr>
                                        <m:t>sin</m:t>
                                      </m:r>
                                    </m:e>
                                    <m:sup>
                                      <m:r>
                                        <a:rPr lang="x-IV_mathan" altLang="zh-CN">
                                          <a:latin typeface="Cambria Math" panose="02040503050406030204" pitchFamily="18" charset="0"/>
                                          <a:ea typeface="Cambria Math" panose="02040503050406030204" pitchFamily="18" charset="0"/>
                                        </a:rPr>
                                        <m:t>2</m:t>
                                      </m:r>
                                    </m:sup>
                                  </m:sSup>
                                </m:fName>
                                <m:e>
                                  <m:r>
                                    <a:rPr lang="x-IV_mathan" altLang="zh-CN">
                                      <a:latin typeface="Cambria Math" panose="02040503050406030204" pitchFamily="18" charset="0"/>
                                      <a:ea typeface="Cambria Math" panose="02040503050406030204" pitchFamily="18" charset="0"/>
                                    </a:rPr>
                                    <m:t>𝜃</m:t>
                                  </m:r>
                                </m:e>
                              </m:func>
                            </m:den>
                          </m:f>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𝜑</m:t>
                                  </m:r>
                                </m:e>
                                <m:sup>
                                  <m:r>
                                    <a:rPr lang="x-IV_mathan" altLang="zh-CN">
                                      <a:latin typeface="Cambria Math" panose="02040503050406030204" pitchFamily="18" charset="0"/>
                                      <a:ea typeface="Cambria Math" panose="02040503050406030204" pitchFamily="18" charset="0"/>
                                    </a:rPr>
                                    <m:t>2</m:t>
                                  </m:r>
                                </m:sup>
                              </m:sSup>
                            </m:den>
                          </m:f>
                        </m:e>
                      </m:d>
                    </m:oMath>
                  </m:oMathPara>
                </a14:m>
                <a:endParaRPr lang="x-IV_mathan" altLang="zh-CN" dirty="0">
                  <a:ea typeface="Cambria Math" panose="02040503050406030204" pitchFamily="18" charset="0"/>
                </a:endParaRPr>
              </a:p>
              <a:p>
                <a:r>
                  <a:rPr lang="zh-CN" altLang="zh-CN" dirty="0">
                    <a:solidFill>
                      <a:srgbClr val="C00000"/>
                    </a:solidFill>
                    <a:ea typeface="微软雅黑" panose="020B0503020204020204" pitchFamily="34" charset="-122"/>
                  </a:rPr>
                  <a:t>径向部分</a:t>
                </a:r>
                <a:r>
                  <a:rPr lang="zh-CN" altLang="zh-CN" dirty="0">
                    <a:solidFill>
                      <a:srgbClr val="C00000"/>
                    </a:solidFill>
                    <a:ea typeface="Microsoft YaHei" panose="020B0503020204020204" pitchFamily="34" charset="-122"/>
                  </a:rPr>
                  <a:t>（径向动量）</a:t>
                </a:r>
                <a:r>
                  <a:rPr lang="zh-CN" altLang="zh-CN" dirty="0">
                    <a:ea typeface="微软雅黑" panose="020B0503020204020204" pitchFamily="34" charset="-122"/>
                  </a:rPr>
                  <a:t>：</a:t>
                </a:r>
              </a:p>
              <a:p>
                <a:pPr/>
                <a14:m>
                  <m:oMathPara xmlns:m="http://schemas.openxmlformats.org/officeDocument/2006/math">
                    <m:oMathParaPr>
                      <m:jc m:val="left"/>
                    </m:oMathParaPr>
                    <m:oMath xmlns:m="http://schemas.openxmlformats.org/officeDocument/2006/math">
                      <m:sSub>
                        <m:sSubPr>
                          <m:ctrlPr>
                            <a:rPr lang="x-IV_mathan" altLang="zh-CN" i="1">
                              <a:latin typeface="Cambria Math" panose="02040503050406030204" pitchFamily="18" charset="0"/>
                            </a:rPr>
                          </m:ctrlPr>
                        </m:sSubPr>
                        <m:e>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𝑝</m:t>
                              </m:r>
                            </m:e>
                          </m:acc>
                        </m:e>
                        <m:sub>
                          <m:r>
                            <a:rPr lang="x-IV_mathan" altLang="zh-CN">
                              <a:latin typeface="Cambria Math" panose="02040503050406030204" pitchFamily="18" charset="0"/>
                            </a:rPr>
                            <m:t>𝑟</m:t>
                          </m:r>
                        </m:sub>
                      </m:sSub>
                      <m:r>
                        <a:rPr lang="x-IV_mathan" altLang="zh-CN">
                          <a:latin typeface="Cambria Math" panose="02040503050406030204" pitchFamily="18" charset="0"/>
                        </a:rPr>
                        <m:t>=−</m:t>
                      </m:r>
                      <m:r>
                        <a:rPr lang="x-IV_mathan" altLang="zh-CN">
                          <a:latin typeface="Cambria Math" panose="02040503050406030204" pitchFamily="18" charset="0"/>
                        </a:rPr>
                        <m:t>𝑖</m:t>
                      </m:r>
                      <m:r>
                        <a:rPr lang="x-IV_mathan" altLang="zh-CN">
                          <a:latin typeface="Cambria Math" panose="02040503050406030204" pitchFamily="18" charset="0"/>
                        </a:rPr>
                        <m:t>ℏ</m:t>
                      </m:r>
                      <m:d>
                        <m:dPr>
                          <m:ctrlPr>
                            <a:rPr lang="x-IV_mathan" altLang="zh-CN" i="1">
                              <a:latin typeface="Cambria Math" panose="02040503050406030204" pitchFamily="18" charset="0"/>
                            </a:rPr>
                          </m:ctrlPr>
                        </m:dPr>
                        <m:e>
                          <m:f>
                            <m:fPr>
                              <m:ctrlPr>
                                <a:rPr lang="x-IV_mathan" altLang="zh-CN" i="1">
                                  <a:latin typeface="Cambria Math" panose="02040503050406030204" pitchFamily="18" charset="0"/>
                                </a:rPr>
                              </m:ctrlPr>
                            </m:fPr>
                            <m:num>
                              <m:r>
                                <a:rPr lang="x-IV_mathan" altLang="zh-CN">
                                  <a:latin typeface="Cambria Math" panose="02040503050406030204" pitchFamily="18" charset="0"/>
                                </a:rPr>
                                <m:t>1</m:t>
                              </m:r>
                            </m:num>
                            <m:den>
                              <m:r>
                                <a:rPr lang="x-IV_mathan" altLang="zh-CN">
                                  <a:latin typeface="Cambria Math" panose="02040503050406030204" pitchFamily="18" charset="0"/>
                                </a:rPr>
                                <m:t>𝑟</m:t>
                              </m:r>
                            </m:den>
                          </m:f>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r>
                                <a:rPr lang="x-IV_mathan" altLang="zh-CN">
                                  <a:latin typeface="Cambria Math" panose="02040503050406030204" pitchFamily="18" charset="0"/>
                                </a:rPr>
                                <m:t>𝜕</m:t>
                              </m:r>
                            </m:num>
                            <m:den>
                              <m:r>
                                <a:rPr lang="x-IV_mathan" altLang="zh-CN">
                                  <a:latin typeface="Cambria Math" panose="02040503050406030204" pitchFamily="18" charset="0"/>
                                </a:rPr>
                                <m:t>𝜕</m:t>
                              </m:r>
                              <m:r>
                                <a:rPr lang="x-IV_mathan" altLang="zh-CN">
                                  <a:latin typeface="Cambria Math" panose="02040503050406030204" pitchFamily="18" charset="0"/>
                                </a:rPr>
                                <m:t>𝑟</m:t>
                              </m:r>
                            </m:den>
                          </m:f>
                        </m:e>
                      </m:d>
                    </m:oMath>
                  </m:oMathPara>
                </a14:m>
                <a:endParaRPr lang="en-US" altLang="zh-CN" dirty="0"/>
              </a:p>
              <a:p>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𝐻</m:t>
                          </m:r>
                        </m:e>
                      </m:acc>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den>
                      </m:f>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𝑳</m:t>
                                  </m:r>
                                </m:e>
                              </m:acc>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den>
                      </m:f>
                      <m:d>
                        <m:dPr>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num>
                            <m:den>
                              <m:r>
                                <a:rPr lang="x-IV_mathan" altLang="zh-CN">
                                  <a:latin typeface="Cambria Math" panose="02040503050406030204" pitchFamily="18" charset="0"/>
                                  <a:ea typeface="Cambria Math" panose="02040503050406030204" pitchFamily="18" charset="0"/>
                                </a:rPr>
                                <m:t>𝑟</m:t>
                              </m:r>
                            </m:den>
                          </m:f>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m:t>
                              </m:r>
                            </m:num>
                            <m:den>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𝑟</m:t>
                              </m:r>
                            </m:den>
                          </m:f>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𝑳</m:t>
                                  </m:r>
                                </m:e>
                              </m:acc>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oMath>
                  </m:oMathPara>
                </a14:m>
                <a:endParaRPr lang="x-IV_mathan"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bSup>
                            <m:sSubSupPr>
                              <m:ctrlPr>
                                <a:rPr lang="x-IV_mathan" altLang="zh-CN" i="1">
                                  <a:latin typeface="Cambria Math" panose="02040503050406030204" pitchFamily="18" charset="0"/>
                                  <a:ea typeface="Cambria Math" panose="02040503050406030204" pitchFamily="18" charset="0"/>
                                </a:rPr>
                              </m:ctrlPr>
                            </m:sSub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𝑝</m:t>
                                  </m:r>
                                </m:e>
                              </m:acc>
                            </m:e>
                            <m:sub>
                              <m:r>
                                <a:rPr lang="x-IV_mathan" altLang="zh-CN">
                                  <a:latin typeface="Cambria Math" panose="02040503050406030204" pitchFamily="18" charset="0"/>
                                  <a:ea typeface="Cambria Math" panose="02040503050406030204" pitchFamily="18" charset="0"/>
                                </a:rPr>
                                <m:t>𝑟</m:t>
                              </m:r>
                            </m:sub>
                            <m:sup>
                              <m:r>
                                <a:rPr lang="x-IV_mathan" altLang="zh-CN">
                                  <a:latin typeface="Cambria Math" panose="02040503050406030204" pitchFamily="18" charset="0"/>
                                  <a:ea typeface="Cambria Math" panose="02040503050406030204" pitchFamily="18" charset="0"/>
                                </a:rPr>
                                <m:t>2</m:t>
                              </m:r>
                            </m:sup>
                          </m:sSub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den>
                      </m:f>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acc>
                                <m:accPr>
                                  <m:chr m:val="̂"/>
                                  <m:ctrlPr>
                                    <a:rPr lang="x-IV_mathan" altLang="zh-CN" i="1">
                                      <a:latin typeface="Cambria Math" panose="02040503050406030204" pitchFamily="18" charset="0"/>
                                      <a:ea typeface="Cambria Math" panose="02040503050406030204" pitchFamily="18" charset="0"/>
                                    </a:rPr>
                                  </m:ctrlPr>
                                </m:accPr>
                                <m:e>
                                  <m:r>
                                    <a:rPr lang="x-IV_mathan" altLang="zh-CN">
                                      <a:latin typeface="Cambria Math" panose="02040503050406030204" pitchFamily="18" charset="0"/>
                                      <a:ea typeface="Cambria Math" panose="02040503050406030204" pitchFamily="18" charset="0"/>
                                    </a:rPr>
                                    <m:t>𝑳</m:t>
                                  </m:r>
                                </m:e>
                              </m:acc>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oMath>
                  </m:oMathPara>
                </a14:m>
                <a:endParaRPr lang="x-IV_mathan" altLang="zh-CN" dirty="0">
                  <a:ea typeface="Cambria Math" panose="02040503050406030204" pitchFamily="18" charset="0"/>
                </a:endParaRPr>
              </a:p>
              <a:p>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00050" y="3910012"/>
                <a:ext cx="8072438" cy="3097002"/>
              </a:xfrm>
              <a:prstGeom prst="rect">
                <a:avLst/>
              </a:prstGeom>
              <a:blipFill>
                <a:blip r:embed="rId4"/>
                <a:stretch>
                  <a:fillRect l="-6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3025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4766" y="0"/>
            <a:ext cx="7514040" cy="6830946"/>
          </a:xfrm>
        </p:spPr>
      </p:pic>
      <p:sp>
        <p:nvSpPr>
          <p:cNvPr id="5" name="文本框 4"/>
          <p:cNvSpPr txBox="1"/>
          <p:nvPr/>
        </p:nvSpPr>
        <p:spPr>
          <a:xfrm rot="16200000">
            <a:off x="-181166" y="3202823"/>
            <a:ext cx="2031325" cy="603695"/>
          </a:xfrm>
          <a:prstGeom prst="rect">
            <a:avLst/>
          </a:prstGeom>
          <a:noFill/>
        </p:spPr>
        <p:txBody>
          <a:bodyPr vert="eaVert" wrap="square" rtlCol="0">
            <a:spAutoFit/>
          </a:bodyPr>
          <a:lstStyle/>
          <a:p>
            <a:r>
              <a:rPr lang="zh-CN" altLang="en-US" sz="4000" dirty="0"/>
              <a:t>电子云</a:t>
            </a:r>
          </a:p>
        </p:txBody>
      </p:sp>
    </p:spTree>
    <p:extLst>
      <p:ext uri="{BB962C8B-B14F-4D97-AF65-F5344CB8AC3E}">
        <p14:creationId xmlns:p14="http://schemas.microsoft.com/office/powerpoint/2010/main" val="2392408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68760"/>
                <a:ext cx="8229600" cy="5432078"/>
              </a:xfrm>
            </p:spPr>
            <p:txBody>
              <a:bodyPr/>
              <a:lstStyle/>
              <a:p>
                <a:r>
                  <a:rPr lang="zh-CN" altLang="zh-CN" dirty="0"/>
                  <a:t>守恒量完全集</a:t>
                </a:r>
                <a:r>
                  <a:rPr lang="en-US" altLang="zh-CN" dirty="0"/>
                  <a:t> </a:t>
                </a:r>
                <a14:m>
                  <m:oMath xmlns:m="http://schemas.openxmlformats.org/officeDocument/2006/math">
                    <m:d>
                      <m:dPr>
                        <m:begChr m:val="{"/>
                        <m:endChr m:val="}"/>
                        <m:ctrlPr>
                          <a:rPr lang="zh-CN" altLang="zh-CN" i="1">
                            <a:latin typeface="Cambria Math" panose="02040503050406030204" pitchFamily="18" charset="0"/>
                          </a:rPr>
                        </m:ctrlPr>
                      </m:d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r>
                          <a:rPr lang="zh-CN" altLang="zh-CN">
                            <a:latin typeface="Cambria Math" panose="02040503050406030204" pitchFamily="18" charset="0"/>
                          </a:rPr>
                          <m:t>,</m:t>
                        </m:r>
                        <m:r>
                          <a:rPr lang="zh-CN" altLang="en-US" i="1">
                            <a:latin typeface="Cambria Math" panose="02040503050406030204" pitchFamily="18" charset="0"/>
                          </a:rPr>
                          <m:t> </m:t>
                        </m:r>
                        <m:sSup>
                          <m:sSupPr>
                            <m:ctrlPr>
                              <a:rPr lang="zh-CN" altLang="zh-CN" i="1">
                                <a:latin typeface="Cambria Math" panose="02040503050406030204" pitchFamily="18" charset="0"/>
                              </a:rPr>
                            </m:ctrlPr>
                          </m:sSup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𝑙</m:t>
                                </m:r>
                              </m:e>
                            </m:acc>
                          </m:e>
                          <m:sup>
                            <m:r>
                              <a:rPr lang="zh-CN" altLang="zh-CN">
                                <a:latin typeface="Cambria Math" panose="02040503050406030204" pitchFamily="18" charset="0"/>
                              </a:rPr>
                              <m:t>2</m:t>
                            </m:r>
                          </m:sup>
                        </m:sSup>
                        <m:r>
                          <a:rPr lang="zh-CN" altLang="zh-CN">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𝑙</m:t>
                                </m:r>
                              </m:e>
                            </m:acc>
                          </m:e>
                          <m:sub>
                            <m:r>
                              <a:rPr lang="zh-CN" altLang="zh-CN">
                                <a:latin typeface="Cambria Math" panose="02040503050406030204" pitchFamily="18" charset="0"/>
                              </a:rPr>
                              <m:t>𝑧</m:t>
                            </m:r>
                          </m:sub>
                        </m:sSub>
                      </m:e>
                    </m:d>
                  </m:oMath>
                </a14:m>
                <a:r>
                  <a:rPr lang="en-US" altLang="zh-CN" dirty="0"/>
                  <a:t>. </a:t>
                </a:r>
                <a:r>
                  <a:rPr lang="zh-CN" altLang="zh-CN" dirty="0"/>
                  <a:t>所以</a:t>
                </a:r>
                <a14:m>
                  <m:oMath xmlns:m="http://schemas.openxmlformats.org/officeDocument/2006/math">
                    <m:r>
                      <a:rPr lang="zh-CN" altLang="en-US" i="1">
                        <a:latin typeface="Cambria Math" panose="02040503050406030204" pitchFamily="18" charset="0"/>
                      </a:rPr>
                      <m:t> </m:t>
                    </m:r>
                    <m:sSup>
                      <m:sSupPr>
                        <m:ctrlPr>
                          <a:rPr lang="zh-CN" altLang="zh-CN" i="1">
                            <a:latin typeface="Cambria Math" panose="02040503050406030204" pitchFamily="18" charset="0"/>
                          </a:rPr>
                        </m:ctrlPr>
                      </m:sSup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𝑙</m:t>
                            </m:r>
                          </m:e>
                        </m:acc>
                      </m:e>
                      <m:sup>
                        <m:r>
                          <a:rPr lang="zh-CN" altLang="zh-CN">
                            <a:latin typeface="Cambria Math" panose="02040503050406030204" pitchFamily="18" charset="0"/>
                          </a:rPr>
                          <m:t>2</m:t>
                        </m:r>
                      </m:sup>
                    </m:sSup>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𝑙</m:t>
                            </m:r>
                          </m:e>
                        </m:acc>
                      </m:e>
                      <m:sub>
                        <m:r>
                          <a:rPr lang="zh-CN" altLang="zh-CN">
                            <a:latin typeface="Cambria Math" panose="02040503050406030204" pitchFamily="18" charset="0"/>
                          </a:rPr>
                          <m:t>𝑧</m:t>
                        </m:r>
                      </m:sub>
                    </m:sSub>
                  </m:oMath>
                </a14:m>
                <a:r>
                  <a:rPr lang="zh-CN" altLang="zh-CN" dirty="0"/>
                  <a:t>的共同本征态</a:t>
                </a:r>
                <a14:m>
                  <m:oMath xmlns:m="http://schemas.openxmlformats.org/officeDocument/2006/math">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𝑌</m:t>
                        </m:r>
                      </m:e>
                      <m:sub>
                        <m:r>
                          <a:rPr lang="zh-CN" altLang="zh-CN">
                            <a:latin typeface="Cambria Math" panose="02040503050406030204" pitchFamily="18" charset="0"/>
                          </a:rPr>
                          <m:t>𝑙</m:t>
                        </m:r>
                      </m:sub>
                      <m:sup>
                        <m:r>
                          <a:rPr lang="zh-CN" altLang="zh-CN">
                            <a:latin typeface="Cambria Math" panose="02040503050406030204" pitchFamily="18" charset="0"/>
                          </a:rPr>
                          <m:t>𝑚</m:t>
                        </m:r>
                      </m:sup>
                    </m:sSubSup>
                    <m:d>
                      <m:dPr>
                        <m:ctrlPr>
                          <a:rPr lang="zh-CN" altLang="zh-CN" i="1">
                            <a:latin typeface="Cambria Math" panose="02040503050406030204" pitchFamily="18" charset="0"/>
                          </a:rPr>
                        </m:ctrlPr>
                      </m:dPr>
                      <m:e>
                        <m:r>
                          <a:rPr lang="zh-CN" altLang="zh-CN">
                            <a:latin typeface="Cambria Math" panose="02040503050406030204" pitchFamily="18" charset="0"/>
                          </a:rPr>
                          <m:t>𝜃</m:t>
                        </m:r>
                        <m:r>
                          <a:rPr lang="zh-CN" altLang="zh-CN">
                            <a:latin typeface="Cambria Math" panose="02040503050406030204" pitchFamily="18" charset="0"/>
                          </a:rPr>
                          <m:t>,</m:t>
                        </m:r>
                        <m:r>
                          <a:rPr lang="zh-CN" altLang="zh-CN">
                            <a:latin typeface="Cambria Math" panose="02040503050406030204" pitchFamily="18" charset="0"/>
                          </a:rPr>
                          <m:t>𝜑</m:t>
                        </m:r>
                      </m:e>
                    </m:d>
                  </m:oMath>
                </a14:m>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dirty="0">
                    <a:ea typeface="Microsoft YaHei" panose="020B0503020204020204" pitchFamily="34" charset="-122"/>
                  </a:rPr>
                  <a:t>也是</a:t>
                </a:r>
                <a14:m>
                  <m:oMath xmlns:m="http://schemas.openxmlformats.org/officeDocument/2006/math">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oMath>
                </a14:m>
                <a:r>
                  <a:rPr lang="zh-CN" altLang="zh-CN" dirty="0">
                    <a:ea typeface="Microsoft YaHei" panose="020B0503020204020204" pitchFamily="34" charset="-122"/>
                  </a:rPr>
                  <a:t>的本征态，但缺少径向自由度。于是三维问题的本征问题，可以通过</a:t>
                </a:r>
                <a:r>
                  <a:rPr lang="zh-CN" altLang="zh-CN" dirty="0">
                    <a:solidFill>
                      <a:srgbClr val="C00000"/>
                    </a:solidFill>
                    <a:ea typeface="Microsoft YaHei" panose="020B0503020204020204" pitchFamily="34" charset="-122"/>
                  </a:rPr>
                  <a:t>分离变量</a:t>
                </a:r>
                <a:r>
                  <a:rPr lang="zh-CN" altLang="zh-CN" dirty="0">
                    <a:ea typeface="Microsoft YaHei" panose="020B0503020204020204" pitchFamily="34" charset="-122"/>
                  </a:rPr>
                  <a:t>求解：</a:t>
                </a:r>
                <a:r>
                  <a:rPr lang="zh-CN" altLang="zh-CN" dirty="0">
                    <a:solidFill>
                      <a:srgbClr val="0070C0"/>
                    </a:solidFill>
                    <a:ea typeface="Microsoft YaHei" panose="020B0503020204020204" pitchFamily="34" charset="-122"/>
                  </a:rPr>
                  <a:t>将本征函数分解为</a:t>
                </a:r>
                <a:r>
                  <a:rPr lang="zh-CN" altLang="zh-CN" dirty="0">
                    <a:solidFill>
                      <a:srgbClr val="C00000"/>
                    </a:solidFill>
                    <a:ea typeface="Microsoft YaHei" panose="020B0503020204020204" pitchFamily="34" charset="-122"/>
                  </a:rPr>
                  <a:t>径向部分</a:t>
                </a:r>
                <a:r>
                  <a:rPr lang="zh-CN" altLang="zh-CN" dirty="0">
                    <a:solidFill>
                      <a:srgbClr val="0070C0"/>
                    </a:solidFill>
                    <a:ea typeface="Microsoft YaHei" panose="020B0503020204020204" pitchFamily="34" charset="-122"/>
                  </a:rPr>
                  <a:t>和</a:t>
                </a:r>
                <a:r>
                  <a:rPr lang="zh-CN" altLang="zh-CN" dirty="0">
                    <a:solidFill>
                      <a:srgbClr val="7030A0"/>
                    </a:solidFill>
                    <a:ea typeface="Microsoft YaHei" panose="020B0503020204020204" pitchFamily="34" charset="-122"/>
                  </a:rPr>
                  <a:t>角度部分</a:t>
                </a:r>
                <a:endParaRPr lang="zh-CN" altLang="zh-CN" dirty="0"/>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𝐻</m:t>
                          </m:r>
                        </m:e>
                      </m:acc>
                      <m:r>
                        <a:rPr lang="x-IV_mathan" altLang="zh-CN">
                          <a:latin typeface="Cambria Math" panose="02040503050406030204" pitchFamily="18" charset="0"/>
                        </a:rPr>
                        <m:t>𝜓</m:t>
                      </m:r>
                      <m:d>
                        <m:dPr>
                          <m:ctrlPr>
                            <a:rPr lang="x-IV_mathan" altLang="zh-CN" i="1">
                              <a:latin typeface="Cambria Math" panose="02040503050406030204" pitchFamily="18" charset="0"/>
                            </a:rPr>
                          </m:ctrlPr>
                        </m:dPr>
                        <m:e>
                          <m:r>
                            <a:rPr lang="x-IV_mathan" altLang="zh-CN">
                              <a:latin typeface="Cambria Math" panose="02040503050406030204" pitchFamily="18" charset="0"/>
                            </a:rPr>
                            <m:t>𝑟</m:t>
                          </m:r>
                          <m:r>
                            <a:rPr lang="x-IV_mathan" altLang="zh-CN">
                              <a:latin typeface="Cambria Math" panose="02040503050406030204" pitchFamily="18" charset="0"/>
                            </a:rPr>
                            <m:t>,</m:t>
                          </m:r>
                          <m:r>
                            <a:rPr lang="x-IV_mathan" altLang="zh-CN">
                              <a:latin typeface="Cambria Math" panose="02040503050406030204" pitchFamily="18" charset="0"/>
                            </a:rPr>
                            <m:t>𝜃</m:t>
                          </m:r>
                          <m:r>
                            <a:rPr lang="x-IV_mathan" altLang="zh-CN">
                              <a:latin typeface="Cambria Math" panose="02040503050406030204" pitchFamily="18" charset="0"/>
                            </a:rPr>
                            <m:t>,</m:t>
                          </m:r>
                          <m:r>
                            <a:rPr lang="x-IV_mathan" altLang="zh-CN">
                              <a:latin typeface="Cambria Math" panose="02040503050406030204" pitchFamily="18" charset="0"/>
                            </a:rPr>
                            <m:t>𝜙</m:t>
                          </m:r>
                        </m:e>
                      </m:d>
                      <m:r>
                        <a:rPr lang="x-IV_mathan" altLang="zh-CN">
                          <a:latin typeface="Cambria Math" panose="02040503050406030204" pitchFamily="18" charset="0"/>
                        </a:rPr>
                        <m:t>=</m:t>
                      </m:r>
                      <m:r>
                        <a:rPr lang="x-IV_mathan" altLang="zh-CN">
                          <a:latin typeface="Cambria Math" panose="02040503050406030204" pitchFamily="18" charset="0"/>
                        </a:rPr>
                        <m:t>𝐸</m:t>
                      </m:r>
                      <m:r>
                        <a:rPr lang="x-IV_mathan" altLang="zh-CN">
                          <a:latin typeface="Cambria Math" panose="02040503050406030204" pitchFamily="18" charset="0"/>
                        </a:rPr>
                        <m:t>𝜓</m:t>
                      </m:r>
                      <m:d>
                        <m:dPr>
                          <m:ctrlPr>
                            <a:rPr lang="x-IV_mathan" altLang="zh-CN" i="1">
                              <a:latin typeface="Cambria Math" panose="02040503050406030204" pitchFamily="18" charset="0"/>
                            </a:rPr>
                          </m:ctrlPr>
                        </m:dPr>
                        <m:e>
                          <m:r>
                            <a:rPr lang="x-IV_mathan" altLang="zh-CN">
                              <a:latin typeface="Cambria Math" panose="02040503050406030204" pitchFamily="18" charset="0"/>
                            </a:rPr>
                            <m:t>𝑟</m:t>
                          </m:r>
                          <m:r>
                            <a:rPr lang="x-IV_mathan" altLang="zh-CN">
                              <a:latin typeface="Cambria Math" panose="02040503050406030204" pitchFamily="18" charset="0"/>
                            </a:rPr>
                            <m:t>,</m:t>
                          </m:r>
                          <m:r>
                            <a:rPr lang="x-IV_mathan" altLang="zh-CN">
                              <a:latin typeface="Cambria Math" panose="02040503050406030204" pitchFamily="18" charset="0"/>
                            </a:rPr>
                            <m:t>𝜃</m:t>
                          </m:r>
                          <m:r>
                            <a:rPr lang="x-IV_mathan" altLang="zh-CN">
                              <a:latin typeface="Cambria Math" panose="02040503050406030204" pitchFamily="18" charset="0"/>
                            </a:rPr>
                            <m:t>,</m:t>
                          </m:r>
                          <m:r>
                            <a:rPr lang="x-IV_mathan" altLang="zh-CN">
                              <a:latin typeface="Cambria Math" panose="02040503050406030204" pitchFamily="18" charset="0"/>
                            </a:rPr>
                            <m:t>𝜙</m:t>
                          </m:r>
                        </m:e>
                      </m:d>
                    </m:oMath>
                  </m:oMathPara>
                </a14:m>
                <a:endParaRPr lang="x-IV_mathan" altLang="zh-CN" dirty="0"/>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𝜓</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𝑅</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𝑌</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𝑚</m:t>
                          </m:r>
                        </m:sup>
                      </m:sSubSup>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𝜃</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𝜙</m:t>
                          </m:r>
                        </m:e>
                      </m:d>
                    </m:oMath>
                  </m:oMathPara>
                </a14:m>
                <a:endParaRPr lang="x-IV_mathan" altLang="zh-CN" dirty="0">
                  <a:ea typeface="Cambria Math" panose="02040503050406030204" pitchFamily="18" charset="0"/>
                </a:endParaRP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5432078"/>
              </a:xfrm>
              <a:blipFill>
                <a:blip r:embed="rId2"/>
                <a:stretch>
                  <a:fillRect t="-4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x-IV_mathan" altLang="zh-CN" dirty="0">
                    <a:effectLst/>
                  </a:rPr>
                  <a:t>空间旋转不变 → 角动量守恒</a:t>
                </a:r>
                <a14:m>
                  <m:oMath xmlns:m="http://schemas.openxmlformats.org/officeDocument/2006/math">
                    <m:r>
                      <a:rPr lang="x-IV_mathan" altLang="zh-CN" i="1">
                        <a:effectLst/>
                        <a:latin typeface="Cambria Math" panose="02040503050406030204" pitchFamily="18" charset="0"/>
                      </a:rPr>
                      <m:t> </m:t>
                    </m:r>
                    <m:d>
                      <m:dPr>
                        <m:begChr m:val="["/>
                        <m:endChr m:val="]"/>
                        <m:ctrlPr>
                          <a:rPr lang="x-IV_mathan" altLang="zh-CN" i="1">
                            <a:effectLst/>
                            <a:latin typeface="Cambria Math" panose="02040503050406030204" pitchFamily="18" charset="0"/>
                          </a:rPr>
                        </m:ctrlPr>
                      </m:dPr>
                      <m:e>
                        <m:acc>
                          <m:accPr>
                            <m:chr m:val="̂"/>
                            <m:ctrlPr>
                              <a:rPr lang="x-IV_mathan" altLang="zh-CN" i="1">
                                <a:effectLst/>
                                <a:latin typeface="Cambria Math" panose="02040503050406030204" pitchFamily="18" charset="0"/>
                              </a:rPr>
                            </m:ctrlPr>
                          </m:accPr>
                          <m:e>
                            <m:r>
                              <a:rPr lang="x-IV_mathan" altLang="zh-CN">
                                <a:effectLst/>
                                <a:latin typeface="Cambria Math" panose="02040503050406030204" pitchFamily="18" charset="0"/>
                              </a:rPr>
                              <m:t>𝒍</m:t>
                            </m:r>
                          </m:e>
                        </m:acc>
                        <m:r>
                          <a:rPr lang="x-IV_mathan" altLang="zh-CN">
                            <a:effectLst/>
                            <a:latin typeface="Cambria Math" panose="02040503050406030204" pitchFamily="18" charset="0"/>
                          </a:rPr>
                          <m:t>,</m:t>
                        </m:r>
                        <m:acc>
                          <m:accPr>
                            <m:chr m:val="̂"/>
                            <m:ctrlPr>
                              <a:rPr lang="x-IV_mathan" altLang="zh-CN" i="1">
                                <a:effectLst/>
                                <a:latin typeface="Cambria Math" panose="02040503050406030204" pitchFamily="18" charset="0"/>
                              </a:rPr>
                            </m:ctrlPr>
                          </m:accPr>
                          <m:e>
                            <m:r>
                              <a:rPr lang="x-IV_mathan" altLang="zh-CN">
                                <a:effectLst/>
                                <a:latin typeface="Cambria Math" panose="02040503050406030204" pitchFamily="18" charset="0"/>
                              </a:rPr>
                              <m:t>𝐻</m:t>
                            </m:r>
                          </m:e>
                        </m:acc>
                      </m:e>
                    </m:d>
                    <m:r>
                      <a:rPr lang="x-IV_mathan" altLang="zh-CN">
                        <a:effectLst/>
                        <a:latin typeface="Cambria Math" panose="02040503050406030204" pitchFamily="18" charset="0"/>
                      </a:rPr>
                      <m:t>=0</m:t>
                    </m:r>
                  </m:oMath>
                </a14:m>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pic>
        <p:nvPicPr>
          <p:cNvPr id="4098" name="Picture 2" descr="— mhY71 &#10;—1,1 "/>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2" y="1733551"/>
            <a:ext cx="5529262" cy="191424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5"/>
          <a:stretch>
            <a:fillRect/>
          </a:stretch>
        </p:blipFill>
        <p:spPr>
          <a:xfrm>
            <a:off x="836172" y="5095508"/>
            <a:ext cx="7850628" cy="1319579"/>
          </a:xfrm>
          <a:prstGeom prst="rect">
            <a:avLst/>
          </a:prstGeom>
        </p:spPr>
      </p:pic>
    </p:spTree>
    <p:extLst>
      <p:ext uri="{BB962C8B-B14F-4D97-AF65-F5344CB8AC3E}">
        <p14:creationId xmlns:p14="http://schemas.microsoft.com/office/powerpoint/2010/main" val="2574717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ℏ</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𝑚</m:t>
                              </m:r>
                            </m:den>
                          </m:f>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1</m:t>
                              </m:r>
                            </m:num>
                            <m:den>
                              <m:r>
                                <a:rPr lang="x-IV_mathan" altLang="zh-CN">
                                  <a:solidFill>
                                    <a:srgbClr val="C00000"/>
                                  </a:solidFill>
                                  <a:latin typeface="Cambria Math" panose="02040503050406030204" pitchFamily="18" charset="0"/>
                                  <a:ea typeface="Cambria Math" panose="02040503050406030204" pitchFamily="18" charset="0"/>
                                </a:rPr>
                                <m:t>𝑟</m:t>
                              </m:r>
                            </m:den>
                          </m:f>
                          <m:f>
                            <m:fPr>
                              <m:ctrlPr>
                                <a:rPr lang="x-IV_mathan" altLang="zh-CN" i="1">
                                  <a:solidFill>
                                    <a:srgbClr val="C00000"/>
                                  </a:solidFill>
                                  <a:latin typeface="Cambria Math" panose="02040503050406030204" pitchFamily="18" charset="0"/>
                                  <a:ea typeface="Cambria Math" panose="02040503050406030204" pitchFamily="18" charset="0"/>
                                </a:rPr>
                              </m:ctrlPr>
                            </m:fPr>
                            <m:num>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m:t>
                                  </m:r>
                                </m:e>
                                <m:sup>
                                  <m:r>
                                    <a:rPr lang="x-IV_mathan" altLang="zh-CN">
                                      <a:solidFill>
                                        <a:srgbClr val="C00000"/>
                                      </a:solidFill>
                                      <a:latin typeface="Cambria Math" panose="02040503050406030204" pitchFamily="18" charset="0"/>
                                      <a:ea typeface="Cambria Math" panose="02040503050406030204" pitchFamily="18" charset="0"/>
                                    </a:rPr>
                                    <m:t>2</m:t>
                                  </m:r>
                                </m:sup>
                              </m:sSup>
                            </m:num>
                            <m:den>
                              <m:r>
                                <a:rPr lang="x-IV_mathan" altLang="zh-CN">
                                  <a:solidFill>
                                    <a:srgbClr val="C00000"/>
                                  </a:solidFill>
                                  <a:latin typeface="Cambria Math" panose="02040503050406030204" pitchFamily="18" charset="0"/>
                                  <a:ea typeface="Cambria Math" panose="02040503050406030204" pitchFamily="18" charset="0"/>
                                </a:rPr>
                                <m:t>𝜕</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𝑟</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𝑟</m:t>
                          </m:r>
                          <m:r>
                            <a:rPr lang="x-IV_mathan" altLang="zh-CN">
                              <a:solidFill>
                                <a:srgbClr val="C00000"/>
                              </a:solidFill>
                              <a:latin typeface="Cambria Math" panose="02040503050406030204" pitchFamily="18" charset="0"/>
                              <a:ea typeface="Cambria Math" panose="02040503050406030204" pitchFamily="18" charset="0"/>
                            </a:rPr>
                            <m:t>+</m:t>
                          </m:r>
                          <m:f>
                            <m:fPr>
                              <m:ctrlPr>
                                <a:rPr lang="x-IV_mathan" altLang="zh-CN" i="1">
                                  <a:solidFill>
                                    <a:srgbClr val="C00000"/>
                                  </a:solidFill>
                                  <a:latin typeface="Cambria Math" panose="02040503050406030204" pitchFamily="18" charset="0"/>
                                  <a:ea typeface="Cambria Math" panose="02040503050406030204" pitchFamily="18" charset="0"/>
                                </a:rPr>
                              </m:ctrlPr>
                            </m:fPr>
                            <m:num>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𝑙</m:t>
                              </m:r>
                              <m:r>
                                <a:rPr lang="x-IV_mathan" altLang="zh-CN">
                                  <a:solidFill>
                                    <a:srgbClr val="C00000"/>
                                  </a:solidFill>
                                  <a:latin typeface="Cambria Math" panose="02040503050406030204" pitchFamily="18" charset="0"/>
                                  <a:ea typeface="Cambria Math" panose="02040503050406030204" pitchFamily="18" charset="0"/>
                                </a:rPr>
                                <m:t>+1)</m:t>
                              </m:r>
                            </m:num>
                            <m:den>
                              <m:r>
                                <a:rPr lang="x-IV_mathan" altLang="zh-CN">
                                  <a:solidFill>
                                    <a:srgbClr val="C00000"/>
                                  </a:solidFill>
                                  <a:latin typeface="Cambria Math" panose="02040503050406030204" pitchFamily="18" charset="0"/>
                                  <a:ea typeface="Cambria Math" panose="02040503050406030204" pitchFamily="18" charset="0"/>
                                </a:rPr>
                                <m:t>2</m:t>
                              </m:r>
                              <m:r>
                                <a:rPr lang="x-IV_mathan" altLang="zh-CN">
                                  <a:solidFill>
                                    <a:srgbClr val="C00000"/>
                                  </a:solidFill>
                                  <a:latin typeface="Cambria Math" panose="02040503050406030204" pitchFamily="18" charset="0"/>
                                  <a:ea typeface="Cambria Math" panose="02040503050406030204" pitchFamily="18" charset="0"/>
                                </a:rPr>
                                <m:t>𝑚</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𝑟</m:t>
                                  </m:r>
                                </m:e>
                                <m:sup>
                                  <m:r>
                                    <a:rPr lang="x-IV_mathan" altLang="zh-CN">
                                      <a:solidFill>
                                        <a:srgbClr val="C00000"/>
                                      </a:solidFill>
                                      <a:latin typeface="Cambria Math" panose="02040503050406030204" pitchFamily="18" charset="0"/>
                                      <a:ea typeface="Cambria Math" panose="02040503050406030204" pitchFamily="18" charset="0"/>
                                    </a:rPr>
                                    <m:t>2</m:t>
                                  </m:r>
                                </m:sup>
                              </m:sSup>
                            </m:den>
                          </m:f>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𝑉</m:t>
                          </m:r>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𝑟</m:t>
                              </m:r>
                            </m:e>
                          </m:d>
                        </m:e>
                      </m:d>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𝑅</m:t>
                          </m:r>
                        </m:e>
                        <m:sub>
                          <m:r>
                            <a:rPr lang="x-IV_mathan" altLang="zh-CN">
                              <a:solidFill>
                                <a:srgbClr val="C00000"/>
                              </a:solidFill>
                              <a:latin typeface="Cambria Math" panose="02040503050406030204" pitchFamily="18" charset="0"/>
                              <a:ea typeface="Cambria Math" panose="02040503050406030204" pitchFamily="18" charset="0"/>
                            </a:rPr>
                            <m:t>𝑙</m:t>
                          </m:r>
                        </m:sub>
                      </m:sSub>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𝑟</m:t>
                          </m:r>
                        </m:e>
                      </m:d>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𝐸</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𝑅</m:t>
                          </m:r>
                        </m:e>
                        <m:sub>
                          <m:r>
                            <a:rPr lang="x-IV_mathan" altLang="zh-CN">
                              <a:solidFill>
                                <a:srgbClr val="C00000"/>
                              </a:solidFill>
                              <a:latin typeface="Cambria Math" panose="02040503050406030204" pitchFamily="18" charset="0"/>
                              <a:ea typeface="Cambria Math" panose="02040503050406030204" pitchFamily="18" charset="0"/>
                            </a:rPr>
                            <m:t>𝑙</m:t>
                          </m:r>
                        </m:sub>
                      </m:sSub>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𝑟</m:t>
                          </m:r>
                        </m:e>
                      </m:d>
                    </m:oMath>
                  </m:oMathPara>
                </a14:m>
                <a:endParaRPr lang="x-IV_mathan" altLang="zh-CN" dirty="0">
                  <a:solidFill>
                    <a:srgbClr val="C00000"/>
                  </a:solidFill>
                  <a:ea typeface="Cambria Math" panose="02040503050406030204" pitchFamily="18" charset="0"/>
                </a:endParaRPr>
              </a:p>
              <a:p>
                <a:pPr marL="0" marR="0">
                  <a:spcBef>
                    <a:spcPts val="0"/>
                  </a:spcBef>
                  <a:spcAft>
                    <a:spcPts val="0"/>
                  </a:spcAft>
                </a:pPr>
                <a:r>
                  <a:rPr lang="zh-CN" altLang="zh-CN" dirty="0"/>
                  <a:t>所以</a:t>
                </a:r>
                <a:r>
                  <a:rPr lang="zh-CN" altLang="zh-CN" dirty="0">
                    <a:ea typeface="Microsoft YaHei" panose="020B0503020204020204" pitchFamily="34" charset="-122"/>
                  </a:rPr>
                  <a:t>对于给定</a:t>
                </a:r>
                <a14:m>
                  <m:oMath xmlns:m="http://schemas.openxmlformats.org/officeDocument/2006/math">
                    <m:r>
                      <a:rPr lang="zh-CN" altLang="zh-CN">
                        <a:latin typeface="Cambria Math" panose="02040503050406030204" pitchFamily="18" charset="0"/>
                      </a:rPr>
                      <m:t>𝑙</m:t>
                    </m:r>
                  </m:oMath>
                </a14:m>
                <a:r>
                  <a:rPr lang="zh-CN" altLang="zh-CN" dirty="0"/>
                  <a:t>，只需要求解径向方程就能确定能量</a:t>
                </a:r>
                <a14:m>
                  <m:oMath xmlns:m="http://schemas.openxmlformats.org/officeDocument/2006/math">
                    <m:r>
                      <a:rPr lang="zh-CN" altLang="zh-CN">
                        <a:latin typeface="Cambria Math" panose="02040503050406030204" pitchFamily="18" charset="0"/>
                      </a:rPr>
                      <m:t>𝐸</m:t>
                    </m:r>
                  </m:oMath>
                </a14:m>
                <a:r>
                  <a:rPr lang="zh-CN" altLang="zh-CN" dirty="0"/>
                  <a:t>。即</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1</m:t>
                          </m:r>
                        </m:num>
                        <m:den>
                          <m:r>
                            <a:rPr lang="x-IV_mathan" altLang="zh-CN">
                              <a:latin typeface="Cambria Math" panose="02040503050406030204" pitchFamily="18" charset="0"/>
                              <a:ea typeface="Cambria Math" panose="02040503050406030204" pitchFamily="18" charset="0"/>
                            </a:rPr>
                            <m:t>𝑟</m:t>
                          </m:r>
                        </m:den>
                      </m:f>
                      <m:f>
                        <m:fPr>
                          <m:ctrlPr>
                            <a:rPr lang="x-IV_mathan" altLang="zh-CN" i="1">
                              <a:latin typeface="Cambria Math" panose="02040503050406030204" pitchFamily="18" charset="0"/>
                              <a:ea typeface="Cambria Math" panose="02040503050406030204" pitchFamily="18" charset="0"/>
                            </a:rPr>
                          </m:ctrlPr>
                        </m:fPr>
                        <m:num>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m:t>
                              </m:r>
                            </m:e>
                            <m:sup>
                              <m:r>
                                <a:rPr lang="x-IV_mathan" altLang="zh-CN">
                                  <a:latin typeface="Cambria Math" panose="02040503050406030204" pitchFamily="18" charset="0"/>
                                  <a:ea typeface="Cambria Math" panose="02040503050406030204" pitchFamily="18" charset="0"/>
                                </a:rPr>
                                <m:t>2</m:t>
                              </m:r>
                            </m:sup>
                          </m:sSup>
                        </m:num>
                        <m:den>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d>
                        <m:dPr>
                          <m:begChr m:val="["/>
                          <m:endChr m:val="]"/>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𝑟𝑅</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𝑟</m:t>
                              </m:r>
                            </m:e>
                          </m:d>
                        </m:e>
                      </m:d>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𝐸</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𝑅</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做变量代换</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r>
                      <a:rPr lang="zh-CN" altLang="zh-CN">
                        <a:latin typeface="Cambria Math" panose="02040503050406030204" pitchFamily="18" charset="0"/>
                      </a:rPr>
                      <m:t>→</m:t>
                    </m:r>
                    <m:f>
                      <m:fPr>
                        <m:type m:val="lin"/>
                        <m:ctrlPr>
                          <a:rPr lang="zh-CN" altLang="zh-CN" i="1">
                            <a:latin typeface="Cambria Math" panose="02040503050406030204" pitchFamily="18" charset="0"/>
                          </a:rPr>
                        </m:ctrlPr>
                      </m:fPr>
                      <m:num>
                        <m:r>
                          <a:rPr lang="zh-CN" altLang="zh-CN">
                            <a:latin typeface="Cambria Math" panose="02040503050406030204" pitchFamily="18" charset="0"/>
                          </a:rPr>
                          <m:t>𝜒</m:t>
                        </m:r>
                        <m:d>
                          <m:dPr>
                            <m:ctrlPr>
                              <a:rPr lang="zh-CN" altLang="zh-CN" i="1">
                                <a:latin typeface="Cambria Math" panose="02040503050406030204" pitchFamily="18" charset="0"/>
                              </a:rPr>
                            </m:ctrlPr>
                          </m:dPr>
                          <m:e>
                            <m:r>
                              <a:rPr lang="zh-CN" altLang="zh-CN">
                                <a:latin typeface="Cambria Math" panose="02040503050406030204" pitchFamily="18" charset="0"/>
                              </a:rPr>
                              <m:t>𝑟</m:t>
                            </m:r>
                          </m:e>
                        </m:d>
                      </m:num>
                      <m:den>
                        <m:r>
                          <a:rPr lang="zh-CN" altLang="zh-CN">
                            <a:latin typeface="Cambria Math" panose="02040503050406030204" pitchFamily="18" charset="0"/>
                          </a:rPr>
                          <m:t>𝑟</m:t>
                        </m:r>
                      </m:den>
                    </m:f>
                    <m:r>
                      <a:rPr lang="zh-CN" altLang="zh-CN">
                        <a:latin typeface="Cambria Math" panose="02040503050406030204" pitchFamily="18" charset="0"/>
                      </a:rPr>
                      <m:t>,</m:t>
                    </m:r>
                  </m:oMath>
                </a14:m>
                <a:r>
                  <a:rPr lang="en-US" altLang="zh-CN" dirty="0">
                    <a:ea typeface="Cambria Math" panose="02040503050406030204" pitchFamily="18" charset="0"/>
                  </a:rPr>
                  <a:t> </a:t>
                </a:r>
                <a:r>
                  <a:rPr lang="zh-CN" altLang="zh-CN" dirty="0"/>
                  <a:t>则径向方程变为</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x-IV_mathan" altLang="zh-CN" i="1" smtClean="0">
                              <a:solidFill>
                                <a:srgbClr val="0070C0"/>
                              </a:solidFill>
                              <a:latin typeface="Cambria Math" panose="02040503050406030204" pitchFamily="18" charset="0"/>
                              <a:ea typeface="Cambria Math" panose="02040503050406030204" pitchFamily="18" charset="0"/>
                            </a:rPr>
                          </m:ctrlPr>
                        </m:sSubSupPr>
                        <m:e>
                          <m:r>
                            <a:rPr lang="x-IV_mathan" altLang="zh-CN">
                              <a:solidFill>
                                <a:srgbClr val="0070C0"/>
                              </a:solidFill>
                              <a:latin typeface="Cambria Math" panose="02040503050406030204" pitchFamily="18" charset="0"/>
                              <a:ea typeface="Cambria Math" panose="02040503050406030204" pitchFamily="18" charset="0"/>
                            </a:rPr>
                            <m:t>𝜒</m:t>
                          </m:r>
                        </m:e>
                        <m:sub>
                          <m:r>
                            <a:rPr lang="x-IV_mathan" altLang="zh-CN">
                              <a:solidFill>
                                <a:srgbClr val="0070C0"/>
                              </a:solidFill>
                              <a:latin typeface="Cambria Math" panose="02040503050406030204" pitchFamily="18" charset="0"/>
                              <a:ea typeface="Cambria Math" panose="02040503050406030204" pitchFamily="18" charset="0"/>
                            </a:rPr>
                            <m:t>𝑙</m:t>
                          </m:r>
                        </m:sub>
                        <m:sup>
                          <m:r>
                            <a:rPr lang="x-IV_mathan" altLang="zh-CN">
                              <a:solidFill>
                                <a:srgbClr val="0070C0"/>
                              </a:solidFill>
                              <a:latin typeface="Cambria Math" panose="02040503050406030204" pitchFamily="18" charset="0"/>
                              <a:ea typeface="Cambria Math" panose="02040503050406030204" pitchFamily="18" charset="0"/>
                            </a:rPr>
                            <m:t>′′</m:t>
                          </m:r>
                        </m:sup>
                      </m:sSubSup>
                      <m:r>
                        <a:rPr lang="x-IV_mathan" altLang="zh-CN">
                          <a:solidFill>
                            <a:srgbClr val="0070C0"/>
                          </a:solidFill>
                          <a:latin typeface="Cambria Math" panose="02040503050406030204" pitchFamily="18" charset="0"/>
                          <a:ea typeface="Cambria Math" panose="02040503050406030204" pitchFamily="18" charset="0"/>
                        </a:rPr>
                        <m:t>+</m:t>
                      </m:r>
                      <m:d>
                        <m:dPr>
                          <m:begChr m:val="["/>
                          <m:endChr m:val="]"/>
                          <m:ctrlPr>
                            <a:rPr lang="x-IV_mathan" altLang="zh-CN" i="1">
                              <a:solidFill>
                                <a:srgbClr val="0070C0"/>
                              </a:solidFill>
                              <a:latin typeface="Cambria Math" panose="02040503050406030204" pitchFamily="18" charset="0"/>
                              <a:ea typeface="Cambria Math" panose="02040503050406030204" pitchFamily="18" charset="0"/>
                            </a:rPr>
                          </m:ctrlPr>
                        </m:dPr>
                        <m:e>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2</m:t>
                              </m:r>
                              <m:r>
                                <a:rPr lang="x-IV_mathan" altLang="zh-CN">
                                  <a:solidFill>
                                    <a:srgbClr val="0070C0"/>
                                  </a:solidFill>
                                  <a:latin typeface="Cambria Math" panose="02040503050406030204" pitchFamily="18" charset="0"/>
                                  <a:ea typeface="Cambria Math" panose="02040503050406030204" pitchFamily="18" charset="0"/>
                                </a:rPr>
                                <m:t>𝑚</m:t>
                              </m:r>
                            </m:num>
                            <m:den>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ℏ</m:t>
                                  </m:r>
                                </m:e>
                                <m:sup>
                                  <m:r>
                                    <a:rPr lang="x-IV_mathan" altLang="zh-CN">
                                      <a:solidFill>
                                        <a:srgbClr val="0070C0"/>
                                      </a:solidFill>
                                      <a:latin typeface="Cambria Math" panose="02040503050406030204" pitchFamily="18" charset="0"/>
                                      <a:ea typeface="Cambria Math" panose="02040503050406030204" pitchFamily="18" charset="0"/>
                                    </a:rPr>
                                    <m:t>2</m:t>
                                  </m:r>
                                </m:sup>
                              </m:sSup>
                            </m:den>
                          </m:f>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𝐸</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𝑉</m:t>
                          </m:r>
                          <m:r>
                            <a:rPr lang="x-IV_mathan" altLang="zh-CN">
                              <a:solidFill>
                                <a:srgbClr val="0070C0"/>
                              </a:solidFill>
                              <a:latin typeface="Cambria Math" panose="02040503050406030204" pitchFamily="18" charset="0"/>
                              <a:ea typeface="Cambria Math" panose="02040503050406030204" pitchFamily="18" charset="0"/>
                            </a:rPr>
                            <m:t>)−</m:t>
                          </m:r>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𝑙</m:t>
                              </m:r>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𝑙</m:t>
                                  </m:r>
                                  <m:r>
                                    <a:rPr lang="x-IV_mathan" altLang="zh-CN">
                                      <a:solidFill>
                                        <a:srgbClr val="0070C0"/>
                                      </a:solidFill>
                                      <a:latin typeface="Cambria Math" panose="02040503050406030204" pitchFamily="18" charset="0"/>
                                      <a:ea typeface="Cambria Math" panose="02040503050406030204" pitchFamily="18" charset="0"/>
                                    </a:rPr>
                                    <m:t>+1</m:t>
                                  </m:r>
                                </m:e>
                              </m:d>
                            </m:num>
                            <m:den>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𝑟</m:t>
                                  </m:r>
                                </m:e>
                                <m:sup>
                                  <m:r>
                                    <a:rPr lang="x-IV_mathan" altLang="zh-CN">
                                      <a:solidFill>
                                        <a:srgbClr val="0070C0"/>
                                      </a:solidFill>
                                      <a:latin typeface="Cambria Math" panose="02040503050406030204" pitchFamily="18" charset="0"/>
                                      <a:ea typeface="Cambria Math" panose="02040503050406030204" pitchFamily="18" charset="0"/>
                                    </a:rPr>
                                    <m:t>2</m:t>
                                  </m:r>
                                </m:sup>
                              </m:sSup>
                            </m:den>
                          </m:f>
                        </m:e>
                      </m:d>
                      <m:sSub>
                        <m:sSubPr>
                          <m:ctrlPr>
                            <a:rPr lang="x-IV_mathan" altLang="zh-CN" i="1">
                              <a:solidFill>
                                <a:srgbClr val="0070C0"/>
                              </a:solidFill>
                              <a:latin typeface="Cambria Math" panose="02040503050406030204" pitchFamily="18" charset="0"/>
                              <a:ea typeface="Cambria Math" panose="02040503050406030204" pitchFamily="18" charset="0"/>
                            </a:rPr>
                          </m:ctrlPr>
                        </m:sSubPr>
                        <m:e>
                          <m:r>
                            <a:rPr lang="x-IV_mathan" altLang="zh-CN">
                              <a:solidFill>
                                <a:srgbClr val="0070C0"/>
                              </a:solidFill>
                              <a:latin typeface="Cambria Math" panose="02040503050406030204" pitchFamily="18" charset="0"/>
                              <a:ea typeface="Cambria Math" panose="02040503050406030204" pitchFamily="18" charset="0"/>
                            </a:rPr>
                            <m:t>𝜒</m:t>
                          </m:r>
                        </m:e>
                        <m:sub>
                          <m:r>
                            <a:rPr lang="x-IV_mathan" altLang="zh-CN">
                              <a:solidFill>
                                <a:srgbClr val="0070C0"/>
                              </a:solidFill>
                              <a:latin typeface="Cambria Math" panose="02040503050406030204" pitchFamily="18" charset="0"/>
                              <a:ea typeface="Cambria Math" panose="02040503050406030204" pitchFamily="18" charset="0"/>
                            </a:rPr>
                            <m:t>𝑙</m:t>
                          </m:r>
                        </m:sub>
                      </m:sSub>
                      <m:r>
                        <a:rPr lang="x-IV_mathan" altLang="zh-CN">
                          <a:solidFill>
                            <a:srgbClr val="0070C0"/>
                          </a:solidFill>
                          <a:latin typeface="Cambria Math" panose="02040503050406030204" pitchFamily="18" charset="0"/>
                          <a:ea typeface="Cambria Math" panose="02040503050406030204" pitchFamily="18" charset="0"/>
                        </a:rPr>
                        <m:t>=0</m:t>
                      </m:r>
                    </m:oMath>
                  </m:oMathPara>
                </a14:m>
                <a:endParaRPr lang="x-IV_mathan" altLang="zh-CN" dirty="0">
                  <a:solidFill>
                    <a:srgbClr val="0070C0"/>
                  </a:solidFill>
                  <a:ea typeface="Cambria Math" panose="02040503050406030204" pitchFamily="18" charset="0"/>
                </a:endParaRPr>
              </a:p>
              <a:p>
                <a:r>
                  <a:rPr lang="zh-CN" altLang="zh-CN" dirty="0"/>
                  <a:t>对于束缚态能量量子化，将出现径向量子数</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=0,1,2,…,</m:t>
                    </m:r>
                  </m:oMath>
                </a14:m>
                <a:endParaRPr lang="zh-CN" altLang="zh-CN" dirty="0"/>
              </a:p>
              <a:p>
                <a:r>
                  <a:rPr lang="zh-CN" altLang="zh-CN" dirty="0"/>
                  <a:t>轨道角动量量子数</a:t>
                </a:r>
                <a:r>
                  <a:rPr lang="en-US" altLang="zh-CN" dirty="0"/>
                  <a:t> </a:t>
                </a:r>
                <a14:m>
                  <m:oMath xmlns:m="http://schemas.openxmlformats.org/officeDocument/2006/math">
                    <m:r>
                      <a:rPr lang="zh-CN" altLang="zh-CN">
                        <a:latin typeface="Cambria Math" panose="02040503050406030204" pitchFamily="18" charset="0"/>
                      </a:rPr>
                      <m:t>𝑙</m:t>
                    </m:r>
                    <m:r>
                      <a:rPr lang="zh-CN" altLang="zh-CN">
                        <a:latin typeface="Cambria Math" panose="02040503050406030204" pitchFamily="18" charset="0"/>
                      </a:rPr>
                      <m:t>=0,1,2,…</m:t>
                    </m:r>
                    <m:r>
                      <a:rPr lang="zh-CN" altLang="en-US" i="1">
                        <a:latin typeface="Cambria Math" panose="02040503050406030204" pitchFamily="18" charset="0"/>
                      </a:rPr>
                      <m:t> </m:t>
                    </m:r>
                  </m:oMath>
                </a14:m>
                <a:r>
                  <a:rPr lang="en-US" altLang="zh-CN" dirty="0"/>
                  <a:t> </a:t>
                </a:r>
                <a14:m>
                  <m:oMath xmlns:m="http://schemas.openxmlformats.org/officeDocument/2006/math">
                    <m:r>
                      <m:rPr>
                        <m:sty m:val="p"/>
                      </m:rPr>
                      <a:rPr lang="zh-CN" altLang="zh-CN">
                        <a:latin typeface="Cambria Math" panose="02040503050406030204" pitchFamily="18" charset="0"/>
                      </a:rPr>
                      <m:t>s</m:t>
                    </m:r>
                    <m:r>
                      <a:rPr lang="zh-CN" altLang="zh-CN">
                        <a:latin typeface="Cambria Math" panose="02040503050406030204" pitchFamily="18" charset="0"/>
                      </a:rPr>
                      <m:t>,</m:t>
                    </m:r>
                    <m:r>
                      <a:rPr lang="zh-CN" altLang="en-US" i="1">
                        <a:latin typeface="Cambria Math" panose="02040503050406030204" pitchFamily="18" charset="0"/>
                      </a:rPr>
                      <m:t> </m:t>
                    </m:r>
                    <m:r>
                      <m:rPr>
                        <m:sty m:val="p"/>
                      </m:rPr>
                      <a:rPr lang="zh-CN" altLang="zh-CN">
                        <a:latin typeface="Cambria Math" panose="02040503050406030204" pitchFamily="18" charset="0"/>
                      </a:rPr>
                      <m:t>p</m:t>
                    </m:r>
                    <m:r>
                      <a:rPr lang="zh-CN" altLang="zh-CN">
                        <a:latin typeface="Cambria Math" panose="02040503050406030204" pitchFamily="18" charset="0"/>
                      </a:rPr>
                      <m:t>,</m:t>
                    </m:r>
                    <m:r>
                      <a:rPr lang="zh-CN" altLang="en-US" i="1">
                        <a:latin typeface="Cambria Math" panose="02040503050406030204" pitchFamily="18" charset="0"/>
                      </a:rPr>
                      <m:t> </m:t>
                    </m:r>
                    <m:r>
                      <m:rPr>
                        <m:sty m:val="p"/>
                      </m:rPr>
                      <a:rPr lang="zh-CN" altLang="zh-CN">
                        <a:latin typeface="Cambria Math" panose="02040503050406030204" pitchFamily="18" charset="0"/>
                      </a:rPr>
                      <m:t>d</m:t>
                    </m:r>
                    <m:r>
                      <a:rPr lang="zh-CN" altLang="zh-CN">
                        <a:latin typeface="Cambria Math" panose="02040503050406030204" pitchFamily="18" charset="0"/>
                      </a:rPr>
                      <m:t>,</m:t>
                    </m:r>
                    <m:r>
                      <a:rPr lang="zh-CN" altLang="en-US" i="1">
                        <a:latin typeface="Cambria Math" panose="02040503050406030204" pitchFamily="18" charset="0"/>
                      </a:rPr>
                      <m:t> </m:t>
                    </m:r>
                    <m:r>
                      <m:rPr>
                        <m:sty m:val="p"/>
                      </m:rPr>
                      <a:rPr lang="zh-CN" altLang="zh-CN">
                        <a:latin typeface="Cambria Math" panose="02040503050406030204" pitchFamily="18" charset="0"/>
                      </a:rPr>
                      <m:t>f</m:t>
                    </m:r>
                    <m:r>
                      <a:rPr lang="zh-CN" altLang="zh-CN">
                        <a:latin typeface="Cambria Math" panose="02040503050406030204" pitchFamily="18" charset="0"/>
                      </a:rPr>
                      <m:t>,…</m:t>
                    </m:r>
                  </m:oMath>
                </a14:m>
                <a:endParaRPr lang="zh-CN" altLang="zh-CN" dirty="0"/>
              </a:p>
              <a:p>
                <a14:m>
                  <m:oMath xmlns:m="http://schemas.openxmlformats.org/officeDocument/2006/math">
                    <m:r>
                      <a:rPr lang="zh-CN" altLang="zh-CN">
                        <a:latin typeface="Cambria Math" panose="02040503050406030204" pitchFamily="18" charset="0"/>
                      </a:rPr>
                      <m:t>𝐸</m:t>
                    </m:r>
                  </m:oMath>
                </a14:m>
                <a:r>
                  <a:rPr lang="zh-CN" altLang="zh-CN" dirty="0"/>
                  <a:t>只依赖</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oMath>
                </a14:m>
                <a:r>
                  <a:rPr lang="zh-CN" altLang="zh-CN" dirty="0"/>
                  <a:t>和</a:t>
                </a:r>
                <a14:m>
                  <m:oMath xmlns:m="http://schemas.openxmlformats.org/officeDocument/2006/math">
                    <m:r>
                      <a:rPr lang="zh-CN" altLang="zh-CN">
                        <a:latin typeface="Cambria Math" panose="02040503050406030204" pitchFamily="18" charset="0"/>
                      </a:rPr>
                      <m:t>𝑙</m:t>
                    </m:r>
                  </m:oMath>
                </a14:m>
                <a:r>
                  <a:rPr lang="zh-CN" altLang="zh-CN" dirty="0"/>
                  <a:t>，不依赖磁量子数</a:t>
                </a:r>
                <a14:m>
                  <m:oMath xmlns:m="http://schemas.openxmlformats.org/officeDocument/2006/math">
                    <m:r>
                      <a:rPr lang="zh-CN" altLang="zh-CN">
                        <a:latin typeface="Cambria Math" panose="02040503050406030204" pitchFamily="18" charset="0"/>
                      </a:rPr>
                      <m:t>𝑚</m:t>
                    </m:r>
                  </m:oMath>
                </a14:m>
                <a:endParaRPr lang="zh-CN" altLang="zh-CN" dirty="0"/>
              </a:p>
              <a:p>
                <a:pPr marL="0" marR="0" indent="0">
                  <a:spcBef>
                    <a:spcPts val="0"/>
                  </a:spcBef>
                  <a:spcAft>
                    <a:spcPts val="0"/>
                  </a:spcAft>
                  <a:buNone/>
                </a:pPr>
                <a:endParaRPr lang="x-IV_mathan" altLang="zh-CN" dirty="0">
                  <a:solidFill>
                    <a:srgbClr val="0070C0"/>
                  </a:solidFill>
                  <a:ea typeface="Cambria Math" panose="02040503050406030204" pitchFamily="18" charset="0"/>
                </a:endParaRPr>
              </a:p>
              <a:p>
                <a:pPr marL="82153"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zh-CN" dirty="0">
                    <a:effectLst/>
                  </a:rPr>
                  <a:t>同除以</a:t>
                </a:r>
                <a14:m>
                  <m:oMath xmlns:m="http://schemas.openxmlformats.org/officeDocument/2006/math">
                    <m:sSubSup>
                      <m:sSubSupPr>
                        <m:ctrlPr>
                          <a:rPr lang="zh-CN" altLang="zh-CN" i="1">
                            <a:effectLst/>
                            <a:latin typeface="Cambria Math" panose="02040503050406030204" pitchFamily="18" charset="0"/>
                          </a:rPr>
                        </m:ctrlPr>
                      </m:sSubSupPr>
                      <m:e>
                        <m:r>
                          <a:rPr lang="zh-CN" altLang="zh-CN">
                            <a:effectLst/>
                            <a:latin typeface="Cambria Math" panose="02040503050406030204" pitchFamily="18" charset="0"/>
                          </a:rPr>
                          <m:t>𝑌</m:t>
                        </m:r>
                      </m:e>
                      <m:sub>
                        <m:r>
                          <a:rPr lang="zh-CN" altLang="zh-CN">
                            <a:effectLst/>
                            <a:latin typeface="Cambria Math" panose="02040503050406030204" pitchFamily="18" charset="0"/>
                          </a:rPr>
                          <m:t>𝑙</m:t>
                        </m:r>
                      </m:sub>
                      <m:sup>
                        <m:r>
                          <a:rPr lang="zh-CN" altLang="zh-CN">
                            <a:effectLst/>
                            <a:latin typeface="Cambria Math" panose="02040503050406030204" pitchFamily="18" charset="0"/>
                          </a:rPr>
                          <m:t>𝑚</m:t>
                        </m:r>
                      </m:sup>
                    </m:sSubSup>
                    <m:d>
                      <m:dPr>
                        <m:ctrlPr>
                          <a:rPr lang="zh-CN" altLang="zh-CN" i="1">
                            <a:effectLst/>
                            <a:latin typeface="Cambria Math" panose="02040503050406030204" pitchFamily="18" charset="0"/>
                          </a:rPr>
                        </m:ctrlPr>
                      </m:dPr>
                      <m:e>
                        <m:r>
                          <a:rPr lang="zh-CN" altLang="zh-CN">
                            <a:effectLst/>
                            <a:latin typeface="Cambria Math" panose="02040503050406030204" pitchFamily="18" charset="0"/>
                          </a:rPr>
                          <m:t>𝜃</m:t>
                        </m:r>
                        <m:r>
                          <a:rPr lang="zh-CN" altLang="zh-CN">
                            <a:effectLst/>
                            <a:latin typeface="Cambria Math" panose="02040503050406030204" pitchFamily="18" charset="0"/>
                          </a:rPr>
                          <m:t>,</m:t>
                        </m:r>
                        <m:r>
                          <a:rPr lang="zh-CN" altLang="zh-CN">
                            <a:effectLst/>
                            <a:latin typeface="Cambria Math" panose="02040503050406030204" pitchFamily="18" charset="0"/>
                          </a:rPr>
                          <m:t>𝜙</m:t>
                        </m:r>
                      </m:e>
                    </m:d>
                  </m:oMath>
                </a14:m>
                <a:r>
                  <a:rPr lang="zh-CN" altLang="zh-CN" dirty="0">
                    <a:effectLst/>
                  </a:rPr>
                  <a:t>，可得径向方程</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7804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127606"/>
                <a:ext cx="8229600" cy="4525962"/>
              </a:xfrm>
            </p:spPr>
            <p:txBody>
              <a:bodyPr/>
              <a:lstStyle/>
              <a:p>
                <a:r>
                  <a:rPr lang="zh-CN" altLang="zh-CN" dirty="0">
                    <a:solidFill>
                      <a:srgbClr val="C00000"/>
                    </a:solidFill>
                    <a:ea typeface="Microsoft YaHei" panose="020B0503020204020204" pitchFamily="34" charset="-122"/>
                  </a:rPr>
                  <a:t>守恒量完全集</a:t>
                </a:r>
                <a:r>
                  <a:rPr lang="en-US" altLang="zh-CN" dirty="0">
                    <a:solidFill>
                      <a:srgbClr val="C00000"/>
                    </a:solidFill>
                    <a:ea typeface="Cambria Math" panose="02040503050406030204" pitchFamily="18" charset="0"/>
                  </a:rPr>
                  <a:t> </a:t>
                </a:r>
                <a14:m>
                  <m:oMath xmlns:m="http://schemas.openxmlformats.org/officeDocument/2006/math">
                    <m:d>
                      <m:dPr>
                        <m:begChr m:val="{"/>
                        <m:endChr m:val="}"/>
                        <m:ctrlPr>
                          <a:rPr lang="zh-CN" altLang="zh-CN" i="1">
                            <a:solidFill>
                              <a:srgbClr val="000000"/>
                            </a:solidFill>
                            <a:latin typeface="Cambria Math" panose="02040503050406030204" pitchFamily="18" charset="0"/>
                          </a:rPr>
                        </m:ctrlPr>
                      </m:dPr>
                      <m:e>
                        <m:acc>
                          <m:accPr>
                            <m:chr m:val="̂"/>
                            <m:ctrlPr>
                              <a:rPr lang="zh-CN" altLang="zh-CN" i="1">
                                <a:solidFill>
                                  <a:srgbClr val="000000"/>
                                </a:solidFill>
                                <a:latin typeface="Cambria Math" panose="02040503050406030204" pitchFamily="18" charset="0"/>
                              </a:rPr>
                            </m:ctrlPr>
                          </m:accPr>
                          <m:e>
                            <m:r>
                              <a:rPr lang="zh-CN" altLang="zh-CN">
                                <a:solidFill>
                                  <a:srgbClr val="000000"/>
                                </a:solidFill>
                                <a:latin typeface="Cambria Math" panose="02040503050406030204" pitchFamily="18" charset="0"/>
                              </a:rPr>
                              <m:t>𝐻</m:t>
                            </m:r>
                          </m:e>
                        </m:acc>
                        <m:r>
                          <a:rPr lang="zh-CN" altLang="zh-CN">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 </m:t>
                        </m:r>
                        <m:sSup>
                          <m:sSupPr>
                            <m:ctrlPr>
                              <a:rPr lang="zh-CN" altLang="zh-CN" i="1">
                                <a:solidFill>
                                  <a:srgbClr val="000000"/>
                                </a:solidFill>
                                <a:latin typeface="Cambria Math" panose="02040503050406030204" pitchFamily="18" charset="0"/>
                              </a:rPr>
                            </m:ctrlPr>
                          </m:sSupPr>
                          <m:e>
                            <m:acc>
                              <m:accPr>
                                <m:chr m:val="̂"/>
                                <m:ctrlPr>
                                  <a:rPr lang="zh-CN" altLang="zh-CN" i="1">
                                    <a:solidFill>
                                      <a:srgbClr val="000000"/>
                                    </a:solidFill>
                                    <a:latin typeface="Cambria Math" panose="02040503050406030204" pitchFamily="18" charset="0"/>
                                  </a:rPr>
                                </m:ctrlPr>
                              </m:accPr>
                              <m:e>
                                <m:r>
                                  <a:rPr lang="zh-CN" altLang="zh-CN">
                                    <a:solidFill>
                                      <a:srgbClr val="000000"/>
                                    </a:solidFill>
                                    <a:latin typeface="Cambria Math" panose="02040503050406030204" pitchFamily="18" charset="0"/>
                                  </a:rPr>
                                  <m:t>𝑙</m:t>
                                </m:r>
                              </m:e>
                            </m:acc>
                          </m:e>
                          <m:sup>
                            <m:r>
                              <a:rPr lang="zh-CN" altLang="zh-CN">
                                <a:solidFill>
                                  <a:srgbClr val="000000"/>
                                </a:solidFill>
                                <a:latin typeface="Cambria Math" panose="02040503050406030204" pitchFamily="18" charset="0"/>
                              </a:rPr>
                              <m:t>2</m:t>
                            </m:r>
                          </m:sup>
                        </m:sSup>
                        <m:r>
                          <a:rPr lang="zh-CN" altLang="zh-CN">
                            <a:solidFill>
                              <a:srgbClr val="000000"/>
                            </a:solidFill>
                            <a:latin typeface="Cambria Math" panose="02040503050406030204" pitchFamily="18" charset="0"/>
                          </a:rPr>
                          <m:t>,</m:t>
                        </m:r>
                        <m:sSub>
                          <m:sSubPr>
                            <m:ctrlPr>
                              <a:rPr lang="zh-CN" altLang="zh-CN" i="1">
                                <a:solidFill>
                                  <a:srgbClr val="000000"/>
                                </a:solidFill>
                                <a:latin typeface="Cambria Math" panose="02040503050406030204" pitchFamily="18" charset="0"/>
                              </a:rPr>
                            </m:ctrlPr>
                          </m:sSubPr>
                          <m:e>
                            <m:acc>
                              <m:accPr>
                                <m:chr m:val="̂"/>
                                <m:ctrlPr>
                                  <a:rPr lang="zh-CN" altLang="zh-CN" i="1">
                                    <a:solidFill>
                                      <a:srgbClr val="000000"/>
                                    </a:solidFill>
                                    <a:latin typeface="Cambria Math" panose="02040503050406030204" pitchFamily="18" charset="0"/>
                                  </a:rPr>
                                </m:ctrlPr>
                              </m:accPr>
                              <m:e>
                                <m:r>
                                  <a:rPr lang="zh-CN" altLang="zh-CN">
                                    <a:solidFill>
                                      <a:srgbClr val="000000"/>
                                    </a:solidFill>
                                    <a:latin typeface="Cambria Math" panose="02040503050406030204" pitchFamily="18" charset="0"/>
                                  </a:rPr>
                                  <m:t>𝑙</m:t>
                                </m:r>
                              </m:e>
                            </m:acc>
                          </m:e>
                          <m:sub>
                            <m:r>
                              <a:rPr lang="zh-CN" altLang="zh-CN">
                                <a:solidFill>
                                  <a:srgbClr val="000000"/>
                                </a:solidFill>
                                <a:latin typeface="Cambria Math" panose="02040503050406030204" pitchFamily="18" charset="0"/>
                              </a:rPr>
                              <m:t>𝑧</m:t>
                            </m:r>
                          </m:sub>
                        </m:sSub>
                      </m:e>
                    </m:d>
                  </m:oMath>
                </a14:m>
                <a:br>
                  <a:rPr lang="zh-CN" altLang="zh-CN" dirty="0">
                    <a:solidFill>
                      <a:srgbClr val="C00000"/>
                    </a:solidFill>
                  </a:rPr>
                </a:br>
                <a:r>
                  <a:rPr lang="zh-CN" altLang="zh-CN" dirty="0">
                    <a:solidFill>
                      <a:srgbClr val="0070C0"/>
                    </a:solidFill>
                    <a:ea typeface="Microsoft YaHei" panose="020B0503020204020204" pitchFamily="34" charset="-122"/>
                  </a:rPr>
                  <a:t>将本征函数分解为</a:t>
                </a:r>
                <a:r>
                  <a:rPr lang="zh-CN" altLang="zh-CN" dirty="0">
                    <a:solidFill>
                      <a:srgbClr val="C00000"/>
                    </a:solidFill>
                    <a:ea typeface="Microsoft YaHei" panose="020B0503020204020204" pitchFamily="34" charset="-122"/>
                  </a:rPr>
                  <a:t>径向部分</a:t>
                </a:r>
                <a:r>
                  <a:rPr lang="zh-CN" altLang="zh-CN" dirty="0">
                    <a:solidFill>
                      <a:srgbClr val="0070C0"/>
                    </a:solidFill>
                    <a:ea typeface="Microsoft YaHei" panose="020B0503020204020204" pitchFamily="34" charset="-122"/>
                  </a:rPr>
                  <a:t>和</a:t>
                </a:r>
                <a:r>
                  <a:rPr lang="zh-CN" altLang="zh-CN" dirty="0">
                    <a:solidFill>
                      <a:srgbClr val="7030A0"/>
                    </a:solidFill>
                    <a:ea typeface="Microsoft YaHei" panose="020B0503020204020204" pitchFamily="34" charset="-122"/>
                  </a:rPr>
                  <a:t>角度部分</a:t>
                </a:r>
                <a:br>
                  <a:rPr lang="zh-CN" altLang="zh-CN" dirty="0">
                    <a:solidFill>
                      <a:srgbClr val="C00000"/>
                    </a:solidFill>
                  </a:rPr>
                </a:br>
                <a14:m>
                  <m:oMath xmlns:m="http://schemas.openxmlformats.org/officeDocument/2006/math">
                    <m:r>
                      <a:rPr lang="zh-CN" altLang="zh-CN">
                        <a:solidFill>
                          <a:srgbClr val="000000"/>
                        </a:solidFill>
                        <a:latin typeface="Cambria Math" panose="02040503050406030204" pitchFamily="18" charset="0"/>
                      </a:rPr>
                      <m:t>𝜓</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𝑟</m:t>
                        </m:r>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𝜃</m:t>
                        </m:r>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𝜙</m:t>
                        </m:r>
                      </m:e>
                    </m:d>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𝑅</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𝑟</m:t>
                        </m:r>
                      </m:e>
                    </m:d>
                    <m:sSubSup>
                      <m:sSubSupPr>
                        <m:ctrlPr>
                          <a:rPr lang="zh-CN" altLang="zh-CN" i="1">
                            <a:solidFill>
                              <a:srgbClr val="000000"/>
                            </a:solidFill>
                            <a:latin typeface="Cambria Math" panose="02040503050406030204" pitchFamily="18" charset="0"/>
                          </a:rPr>
                        </m:ctrlPr>
                      </m:sSubSupPr>
                      <m:e>
                        <m:r>
                          <a:rPr lang="zh-CN" altLang="zh-CN">
                            <a:solidFill>
                              <a:srgbClr val="000000"/>
                            </a:solidFill>
                            <a:latin typeface="Cambria Math" panose="02040503050406030204" pitchFamily="18" charset="0"/>
                          </a:rPr>
                          <m:t>𝑌</m:t>
                        </m:r>
                      </m:e>
                      <m:sub>
                        <m:r>
                          <a:rPr lang="zh-CN" altLang="zh-CN">
                            <a:solidFill>
                              <a:srgbClr val="000000"/>
                            </a:solidFill>
                            <a:latin typeface="Cambria Math" panose="02040503050406030204" pitchFamily="18" charset="0"/>
                          </a:rPr>
                          <m:t>𝑙</m:t>
                        </m:r>
                      </m:sub>
                      <m:sup>
                        <m:r>
                          <a:rPr lang="zh-CN" altLang="zh-CN">
                            <a:solidFill>
                              <a:srgbClr val="000000"/>
                            </a:solidFill>
                            <a:latin typeface="Cambria Math" panose="02040503050406030204" pitchFamily="18" charset="0"/>
                          </a:rPr>
                          <m:t>𝑚</m:t>
                        </m:r>
                      </m:sup>
                    </m:sSubSup>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𝜃</m:t>
                        </m:r>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𝜙</m:t>
                        </m:r>
                      </m:e>
                    </m:d>
                  </m:oMath>
                </a14:m>
                <a:endParaRPr lang="en-US" altLang="zh-CN" dirty="0">
                  <a:solidFill>
                    <a:srgbClr val="000000"/>
                  </a:solidFill>
                </a:endParaRPr>
              </a:p>
              <a:p>
                <a:r>
                  <a:rPr lang="zh-CN" altLang="zh-CN" dirty="0">
                    <a:solidFill>
                      <a:srgbClr val="7030A0"/>
                    </a:solidFill>
                  </a:rPr>
                  <a:t>角度方程</a:t>
                </a:r>
                <a:endParaRPr lang="en-US" altLang="zh-CN" dirty="0">
                  <a:solidFill>
                    <a:srgbClr val="7030A0"/>
                  </a:solidFill>
                </a:endParaRPr>
              </a:p>
              <a:p>
                <a:endParaRPr lang="en-US" altLang="zh-CN" dirty="0">
                  <a:solidFill>
                    <a:srgbClr val="7030A0"/>
                  </a:solidFill>
                </a:endParaRPr>
              </a:p>
              <a:p>
                <a:endParaRPr lang="en-US" altLang="zh-CN" dirty="0">
                  <a:solidFill>
                    <a:srgbClr val="7030A0"/>
                  </a:solidFill>
                </a:endParaRPr>
              </a:p>
              <a:p>
                <a:endParaRPr lang="en-US" altLang="zh-CN" dirty="0">
                  <a:solidFill>
                    <a:srgbClr val="7030A0"/>
                  </a:solidFill>
                </a:endParaRPr>
              </a:p>
              <a:p>
                <a:endParaRPr lang="en-US" altLang="zh-CN" dirty="0">
                  <a:solidFill>
                    <a:srgbClr val="7030A0"/>
                  </a:solidFill>
                </a:endParaRPr>
              </a:p>
              <a:p>
                <a:endParaRPr lang="en-US" altLang="zh-CN" dirty="0">
                  <a:solidFill>
                    <a:srgbClr val="7030A0"/>
                  </a:solidFill>
                </a:endParaRPr>
              </a:p>
              <a:p>
                <a:pPr marL="0" marR="0">
                  <a:spcBef>
                    <a:spcPts val="0"/>
                  </a:spcBef>
                  <a:spcAft>
                    <a:spcPts val="0"/>
                  </a:spcAft>
                </a:pPr>
                <a:r>
                  <a:rPr lang="zh-CN" altLang="zh-CN" dirty="0">
                    <a:solidFill>
                      <a:srgbClr val="C00000"/>
                    </a:solidFill>
                  </a:rPr>
                  <a:t>径向方程</a:t>
                </a:r>
                <a:br>
                  <a:rPr lang="zh-CN" altLang="zh-CN" dirty="0">
                    <a:solidFill>
                      <a:srgbClr val="7030A0"/>
                    </a:solidFill>
                  </a:rPr>
                </a:br>
                <a14:m>
                  <m:oMath xmlns:m="http://schemas.openxmlformats.org/officeDocument/2006/math">
                    <m:d>
                      <m:dPr>
                        <m:begChr m:val="["/>
                        <m:endChr m:val="]"/>
                        <m:ctrlPr>
                          <a:rPr lang="zh-CN" altLang="zh-CN" i="1">
                            <a:latin typeface="Cambria Math" panose="02040503050406030204" pitchFamily="18" charset="0"/>
                          </a:rPr>
                        </m:ctrlPr>
                      </m:dPr>
                      <m:e>
                        <m:r>
                          <a:rPr lang="zh-CN"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𝑚</m:t>
                            </m:r>
                          </m:den>
                        </m:f>
                        <m:f>
                          <m:fPr>
                            <m:ctrlPr>
                              <a:rPr lang="zh-CN" altLang="zh-CN" i="1">
                                <a:latin typeface="Cambria Math" panose="02040503050406030204" pitchFamily="18" charset="0"/>
                              </a:rPr>
                            </m:ctrlPr>
                          </m:fPr>
                          <m:num>
                            <m:r>
                              <a:rPr lang="zh-CN" altLang="zh-CN">
                                <a:latin typeface="Cambria Math" panose="02040503050406030204" pitchFamily="18" charset="0"/>
                              </a:rPr>
                              <m:t>1</m:t>
                            </m:r>
                          </m:num>
                          <m:den>
                            <m:r>
                              <a:rPr lang="zh-CN" altLang="zh-CN">
                                <a:latin typeface="Cambria Math" panose="02040503050406030204" pitchFamily="18" charset="0"/>
                              </a:rPr>
                              <m:t>𝑟</m:t>
                            </m:r>
                          </m:den>
                        </m:f>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m:t>
                                </m:r>
                              </m:e>
                              <m:sup>
                                <m:r>
                                  <a:rPr lang="zh-CN" altLang="zh-CN">
                                    <a:latin typeface="Cambria Math" panose="02040503050406030204" pitchFamily="18" charset="0"/>
                                  </a:rPr>
                                  <m:t>2</m:t>
                                </m:r>
                              </m:sup>
                            </m:sSup>
                          </m:num>
                          <m:den>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den>
                        </m:f>
                        <m:r>
                          <a:rPr lang="zh-CN" altLang="zh-CN">
                            <a:latin typeface="Cambria Math" panose="02040503050406030204" pitchFamily="18" charset="0"/>
                          </a:rPr>
                          <m:t>𝑟</m:t>
                        </m:r>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𝑙</m:t>
                            </m:r>
                            <m:r>
                              <a:rPr lang="zh-CN" altLang="zh-CN">
                                <a:latin typeface="Cambria Math" panose="02040503050406030204" pitchFamily="18" charset="0"/>
                              </a:rPr>
                              <m:t>(</m:t>
                            </m:r>
                            <m:r>
                              <a:rPr lang="zh-CN" altLang="zh-CN">
                                <a:latin typeface="Cambria Math" panose="02040503050406030204" pitchFamily="18" charset="0"/>
                              </a:rPr>
                              <m:t>𝑙</m:t>
                            </m:r>
                            <m:r>
                              <a:rPr lang="zh-CN" altLang="zh-CN">
                                <a:latin typeface="Cambria Math" panose="02040503050406030204" pitchFamily="18" charset="0"/>
                              </a:rPr>
                              <m:t>+1)</m:t>
                            </m:r>
                          </m:num>
                          <m:den>
                            <m:r>
                              <a:rPr lang="zh-CN" altLang="zh-CN">
                                <a:latin typeface="Cambria Math" panose="02040503050406030204" pitchFamily="18" charset="0"/>
                              </a:rPr>
                              <m:t>2</m:t>
                            </m:r>
                            <m:r>
                              <a:rPr lang="zh-CN" altLang="zh-CN">
                                <a:latin typeface="Cambria Math" panose="02040503050406030204" pitchFamily="18" charset="0"/>
                              </a:rPr>
                              <m:t>𝑚</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den>
                        </m:f>
                        <m:r>
                          <a:rPr lang="zh-CN" altLang="zh-CN">
                            <a:latin typeface="Cambria Math" panose="02040503050406030204" pitchFamily="18" charset="0"/>
                          </a:rPr>
                          <m:t>+</m:t>
                        </m:r>
                        <m:r>
                          <a:rPr lang="zh-CN" altLang="zh-CN">
                            <a:latin typeface="Cambria Math" panose="02040503050406030204" pitchFamily="18" charset="0"/>
                          </a:rPr>
                          <m:t>𝑉</m:t>
                        </m:r>
                        <m:d>
                          <m:dPr>
                            <m:ctrlPr>
                              <a:rPr lang="zh-CN" altLang="zh-CN" i="1">
                                <a:latin typeface="Cambria Math" panose="02040503050406030204" pitchFamily="18" charset="0"/>
                              </a:rPr>
                            </m:ctrlPr>
                          </m:dPr>
                          <m:e>
                            <m:r>
                              <a:rPr lang="zh-CN" altLang="zh-CN">
                                <a:latin typeface="Cambria Math" panose="02040503050406030204" pitchFamily="18" charset="0"/>
                              </a:rPr>
                              <m:t>𝑟</m:t>
                            </m:r>
                          </m:e>
                        </m:d>
                      </m:e>
                    </m:d>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r>
                      <a:rPr lang="zh-CN" altLang="zh-CN">
                        <a:latin typeface="Cambria Math" panose="02040503050406030204" pitchFamily="18" charset="0"/>
                      </a:rPr>
                      <m:t>=</m:t>
                    </m:r>
                    <m:r>
                      <a:rPr lang="zh-CN" altLang="zh-CN">
                        <a:latin typeface="Cambria Math" panose="02040503050406030204" pitchFamily="18" charset="0"/>
                      </a:rPr>
                      <m:t>𝐸</m:t>
                    </m:r>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oMath>
                </a14:m>
                <a:r>
                  <a:rPr lang="zh-CN" altLang="zh-CN" dirty="0"/>
                  <a:t> </a:t>
                </a:r>
              </a:p>
              <a:p>
                <a:pPr marL="0" marR="0">
                  <a:spcBef>
                    <a:spcPts val="0"/>
                  </a:spcBef>
                  <a:spcAft>
                    <a:spcPts val="0"/>
                  </a:spcAft>
                </a:pPr>
                <a:r>
                  <a:rPr lang="zh-CN" altLang="zh-CN" dirty="0"/>
                  <a:t>变量代换</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r>
                      <a:rPr lang="zh-CN" altLang="zh-CN">
                        <a:latin typeface="Cambria Math" panose="02040503050406030204" pitchFamily="18" charset="0"/>
                      </a:rPr>
                      <m:t>=</m:t>
                    </m:r>
                    <m:f>
                      <m:fPr>
                        <m:type m:val="lin"/>
                        <m:ctrlPr>
                          <a:rPr lang="zh-CN" altLang="zh-CN" i="1">
                            <a:latin typeface="Cambria Math" panose="02040503050406030204" pitchFamily="18" charset="0"/>
                          </a:rPr>
                        </m:ctrlPr>
                      </m:fPr>
                      <m:num>
                        <m:r>
                          <a:rPr lang="zh-CN" altLang="zh-CN">
                            <a:latin typeface="Cambria Math" panose="02040503050406030204" pitchFamily="18" charset="0"/>
                          </a:rPr>
                          <m:t>𝜒</m:t>
                        </m:r>
                        <m:d>
                          <m:dPr>
                            <m:ctrlPr>
                              <a:rPr lang="zh-CN" altLang="zh-CN" i="1">
                                <a:latin typeface="Cambria Math" panose="02040503050406030204" pitchFamily="18" charset="0"/>
                              </a:rPr>
                            </m:ctrlPr>
                          </m:dPr>
                          <m:e>
                            <m:r>
                              <a:rPr lang="zh-CN" altLang="zh-CN">
                                <a:latin typeface="Cambria Math" panose="02040503050406030204" pitchFamily="18" charset="0"/>
                              </a:rPr>
                              <m:t>𝑟</m:t>
                            </m:r>
                          </m:e>
                        </m:d>
                      </m:num>
                      <m:den>
                        <m:r>
                          <a:rPr lang="zh-CN" altLang="zh-CN">
                            <a:latin typeface="Cambria Math" panose="02040503050406030204" pitchFamily="18" charset="0"/>
                          </a:rPr>
                          <m:t>𝑟</m:t>
                        </m:r>
                      </m:den>
                    </m:f>
                  </m:oMath>
                </a14:m>
                <a:endParaRPr lang="zh-CN" altLang="zh-CN" dirty="0"/>
              </a:p>
              <a:p>
                <a:pPr marL="0" marR="0">
                  <a:spcBef>
                    <a:spcPts val="0"/>
                  </a:spcBef>
                  <a:spcAft>
                    <a:spcPts val="0"/>
                  </a:spcAft>
                </a:pPr>
                <a14:m>
                  <m:oMath xmlns:m="http://schemas.openxmlformats.org/officeDocument/2006/math">
                    <m:sSubSup>
                      <m:sSubSupPr>
                        <m:ctrlPr>
                          <a:rPr lang="x-IV_mathan" altLang="zh-CN" i="1">
                            <a:latin typeface="Cambria Math" panose="02040503050406030204" pitchFamily="18" charset="0"/>
                            <a:ea typeface="Cambria Math" panose="02040503050406030204" pitchFamily="18" charset="0"/>
                          </a:rPr>
                        </m:ctrlPr>
                      </m:sSubSup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up>
                        <m:r>
                          <a:rPr lang="x-IV_mathan" altLang="zh-CN">
                            <a:latin typeface="Cambria Math" panose="02040503050406030204" pitchFamily="18" charset="0"/>
                            <a:ea typeface="Cambria Math" panose="02040503050406030204" pitchFamily="18" charset="0"/>
                          </a:rPr>
                          <m:t>′′</m:t>
                        </m:r>
                      </m:sup>
                    </m:sSubSup>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𝐸</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b>
                      <m:sSubPr>
                        <m:ctrlPr>
                          <a:rPr lang="x-IV_mathan" altLang="zh-CN" i="1">
                            <a:latin typeface="Cambria Math" panose="02040503050406030204" pitchFamily="18" charset="0"/>
                            <a:ea typeface="Cambria Math" panose="02040503050406030204" pitchFamily="18" charset="0"/>
                          </a:rPr>
                        </m:ctrlPr>
                      </m:sSubPr>
                      <m:e>
                        <m:r>
                          <a:rPr lang="x-IV_mathan" altLang="zh-CN">
                            <a:latin typeface="Cambria Math" panose="02040503050406030204" pitchFamily="18" charset="0"/>
                            <a:ea typeface="Cambria Math" panose="02040503050406030204" pitchFamily="18" charset="0"/>
                          </a:rPr>
                          <m:t>𝜒</m:t>
                        </m:r>
                      </m:e>
                      <m:sub>
                        <m:r>
                          <a:rPr lang="x-IV_mathan" altLang="zh-CN">
                            <a:latin typeface="Cambria Math" panose="02040503050406030204" pitchFamily="18" charset="0"/>
                            <a:ea typeface="Cambria Math" panose="02040503050406030204" pitchFamily="18" charset="0"/>
                          </a:rPr>
                          <m:t>𝑙</m:t>
                        </m:r>
                      </m:sub>
                    </m:sSub>
                    <m:r>
                      <a:rPr lang="x-IV_mathan" altLang="zh-CN">
                        <a:latin typeface="Cambria Math" panose="02040503050406030204" pitchFamily="18" charset="0"/>
                        <a:ea typeface="Cambria Math" panose="02040503050406030204" pitchFamily="18" charset="0"/>
                      </a:rPr>
                      <m:t>=0</m:t>
                    </m:r>
                  </m:oMath>
                </a14:m>
                <a:endParaRPr lang="x-IV_mathan" altLang="zh-CN" dirty="0">
                  <a:ea typeface="Cambria Math" panose="02040503050406030204" pitchFamily="18" charset="0"/>
                </a:endParaRPr>
              </a:p>
              <a:p>
                <a:pPr marL="0" marR="0">
                  <a:spcBef>
                    <a:spcPts val="0"/>
                  </a:spcBef>
                  <a:spcAft>
                    <a:spcPts val="0"/>
                  </a:spcAft>
                </a:pPr>
                <a:r>
                  <a:rPr lang="zh-CN" altLang="zh-CN" dirty="0"/>
                  <a:t>边界条件：</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r>
                      <a:rPr lang="zh-CN" altLang="zh-CN">
                        <a:latin typeface="Cambria Math" panose="02040503050406030204" pitchFamily="18" charset="0"/>
                      </a:rPr>
                      <m:t>(</m:t>
                    </m:r>
                    <m:r>
                      <a:rPr lang="zh-CN" altLang="zh-CN">
                        <a:latin typeface="Cambria Math" panose="02040503050406030204" pitchFamily="18" charset="0"/>
                      </a:rPr>
                      <m:t>𝑟</m:t>
                    </m:r>
                    <m:r>
                      <a:rPr lang="zh-CN" altLang="zh-CN">
                        <a:latin typeface="Cambria Math" panose="02040503050406030204" pitchFamily="18" charset="0"/>
                      </a:rPr>
                      <m:t>)</m:t>
                    </m:r>
                    <m:groupChr>
                      <m:groupChrPr>
                        <m:chr m:val="→"/>
                        <m:vertJc m:val="bot"/>
                        <m:ctrlPr>
                          <a:rPr lang="zh-CN" altLang="zh-CN" i="1">
                            <a:latin typeface="Cambria Math" panose="02040503050406030204" pitchFamily="18" charset="0"/>
                          </a:rPr>
                        </m:ctrlPr>
                      </m:groupChrPr>
                      <m:e>
                        <m:r>
                          <a:rPr lang="zh-CN" altLang="zh-CN">
                            <a:latin typeface="Cambria Math" panose="02040503050406030204" pitchFamily="18" charset="0"/>
                          </a:rPr>
                          <m:t>𝑟</m:t>
                        </m:r>
                        <m:r>
                          <a:rPr lang="zh-CN" altLang="zh-CN">
                            <a:latin typeface="Cambria Math" panose="02040503050406030204" pitchFamily="18" charset="0"/>
                          </a:rPr>
                          <m:t>→∞</m:t>
                        </m:r>
                      </m:e>
                    </m:groupChr>
                    <m:r>
                      <a:rPr lang="zh-CN" altLang="zh-CN">
                        <a:latin typeface="Cambria Math" panose="02040503050406030204" pitchFamily="18" charset="0"/>
                      </a:rPr>
                      <m:t>0,</m:t>
                    </m:r>
                    <m:r>
                      <a:rPr lang="zh-CN" altLang="en-US" i="1">
                        <a:latin typeface="Cambria Math" panose="02040503050406030204" pitchFamily="18" charset="0"/>
                      </a:rPr>
                      <m:t>  </m:t>
                    </m:r>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r>
                      <a:rPr lang="zh-CN" altLang="zh-CN">
                        <a:latin typeface="Cambria Math" panose="02040503050406030204" pitchFamily="18" charset="0"/>
                      </a:rPr>
                      <m:t>(0)=0</m:t>
                    </m:r>
                    <m:r>
                      <a:rPr lang="zh-CN" altLang="en-US" i="1">
                        <a:latin typeface="Cambria Math" panose="02040503050406030204" pitchFamily="18" charset="0"/>
                      </a:rPr>
                      <m:t>  </m:t>
                    </m:r>
                  </m:oMath>
                </a14:m>
                <a:r>
                  <a:rPr lang="en-US" altLang="zh-CN" dirty="0"/>
                  <a:t>(</a:t>
                </a:r>
                <a:r>
                  <a:rPr lang="zh-CN" altLang="zh-CN" dirty="0"/>
                  <a:t>因为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oMath>
                </a14:m>
                <a:r>
                  <a:rPr lang="en-US" altLang="zh-CN" dirty="0"/>
                  <a:t>在</a:t>
                </a:r>
                <a:r>
                  <a:rPr lang="zh-CN" altLang="zh-CN" dirty="0"/>
                  <a:t>0点有限</a:t>
                </a:r>
                <a:r>
                  <a:rPr lang="en-US" altLang="zh-CN" dirty="0"/>
                  <a:t>)</a:t>
                </a:r>
                <a:endParaRPr lang="zh-CN" altLang="zh-CN" dirty="0"/>
              </a:p>
              <a:p>
                <a:pPr marL="0" marR="0">
                  <a:spcBef>
                    <a:spcPts val="0"/>
                  </a:spcBef>
                  <a:spcAft>
                    <a:spcPts val="0"/>
                  </a:spcAft>
                </a:pPr>
                <a:r>
                  <a:rPr lang="zh-CN" altLang="zh-CN" dirty="0">
                    <a:ea typeface="Microsoft YaHei" panose="020B0503020204020204" pitchFamily="34" charset="-122"/>
                  </a:rPr>
                  <a:t>本征态</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r>
                      <a:rPr lang="zh-CN" altLang="zh-CN">
                        <a:latin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𝑛</m:t>
                        </m:r>
                      </m:e>
                      <m:sub>
                        <m:r>
                          <a:rPr lang="zh-CN" altLang="zh-CN">
                            <a:latin typeface="Cambria Math" panose="02040503050406030204" pitchFamily="18" charset="0"/>
                          </a:rPr>
                          <m:t>𝑟</m:t>
                        </m:r>
                      </m:sub>
                    </m:sSub>
                    <m:r>
                      <a:rPr lang="zh-CN" altLang="zh-CN">
                        <a:latin typeface="Cambria Math" panose="02040503050406030204" pitchFamily="18" charset="0"/>
                      </a:rPr>
                      <m:t>=0,1,2,…,</m:t>
                    </m:r>
                  </m:oMath>
                </a14:m>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127606"/>
                <a:ext cx="8229600" cy="4525962"/>
              </a:xfrm>
              <a:blipFill>
                <a:blip r:embed="rId2"/>
                <a:stretch>
                  <a:fillRect l="-74" t="-539" b="-20620"/>
                </a:stretch>
              </a:blipFill>
            </p:spPr>
            <p:txBody>
              <a:bodyPr/>
              <a:lstStyle/>
              <a:p>
                <a:r>
                  <a:rPr lang="zh-CN" altLang="en-US">
                    <a:noFill/>
                  </a:rPr>
                  <a:t> </a:t>
                </a:r>
              </a:p>
            </p:txBody>
          </p:sp>
        </mc:Fallback>
      </mc:AlternateContent>
      <p:sp>
        <p:nvSpPr>
          <p:cNvPr id="3" name="标题 2"/>
          <p:cNvSpPr>
            <a:spLocks noGrp="1"/>
          </p:cNvSpPr>
          <p:nvPr>
            <p:ph type="title"/>
          </p:nvPr>
        </p:nvSpPr>
        <p:spPr>
          <a:xfrm>
            <a:off x="457200" y="133484"/>
            <a:ext cx="8229600" cy="994122"/>
          </a:xfrm>
        </p:spPr>
        <p:txBody>
          <a:bodyPr>
            <a:normAutofit/>
          </a:bodyPr>
          <a:lstStyle/>
          <a:p>
            <a:r>
              <a:rPr lang="zh-CN" altLang="zh-CN" dirty="0">
                <a:effectLst/>
              </a:rPr>
              <a:t>三维中心力场问题求解小结</a:t>
            </a:r>
            <a:endParaRPr lang="zh-CN" altLang="en-US" dirty="0"/>
          </a:p>
        </p:txBody>
      </p:sp>
      <p:pic>
        <p:nvPicPr>
          <p:cNvPr id="1026" name="Picture 2" descr="— mhY71 &#10;—1,1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2950" y="2299662"/>
            <a:ext cx="5229225" cy="1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229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sSubSup>
                      <m:sSubSupPr>
                        <m:ctrlPr>
                          <a:rPr lang="x-IV_mathan" altLang="zh-CN" i="1">
                            <a:latin typeface="Cambria Math" panose="02040503050406030204" pitchFamily="18" charset="0"/>
                          </a:rPr>
                        </m:ctrlPr>
                      </m:sSubSupPr>
                      <m:e>
                        <m:r>
                          <a:rPr lang="x-IV_mathan" altLang="zh-CN">
                            <a:latin typeface="Cambria Math" panose="02040503050406030204" pitchFamily="18" charset="0"/>
                          </a:rPr>
                          <m:t>𝜒</m:t>
                        </m:r>
                      </m:e>
                      <m:sub>
                        <m:r>
                          <a:rPr lang="x-IV_mathan" altLang="zh-CN">
                            <a:latin typeface="Cambria Math" panose="02040503050406030204" pitchFamily="18" charset="0"/>
                          </a:rPr>
                          <m:t>𝑙</m:t>
                        </m:r>
                      </m:sub>
                      <m:sup>
                        <m:r>
                          <a:rPr lang="x-IV_mathan" altLang="zh-CN">
                            <a:latin typeface="Cambria Math" panose="02040503050406030204" pitchFamily="18" charset="0"/>
                          </a:rPr>
                          <m:t>′′</m:t>
                        </m:r>
                      </m:sup>
                    </m:sSubSup>
                    <m:r>
                      <a:rPr lang="x-IV_mathan" altLang="zh-CN">
                        <a:latin typeface="Cambria Math" panose="02040503050406030204" pitchFamily="18" charset="0"/>
                      </a:rPr>
                      <m:t>+</m:t>
                    </m:r>
                    <m:d>
                      <m:dPr>
                        <m:begChr m:val="["/>
                        <m:endChr m:val="]"/>
                        <m:ctrlPr>
                          <a:rPr lang="x-IV_mathan" altLang="zh-CN" i="1">
                            <a:latin typeface="Cambria Math" panose="02040503050406030204" pitchFamily="18" charset="0"/>
                          </a:rPr>
                        </m:ctrlPr>
                      </m:dPr>
                      <m:e>
                        <m:f>
                          <m:fPr>
                            <m:ctrlPr>
                              <a:rPr lang="x-IV_mathan" altLang="zh-CN" i="1">
                                <a:latin typeface="Cambria Math" panose="02040503050406030204" pitchFamily="18" charset="0"/>
                              </a:rPr>
                            </m:ctrlPr>
                          </m:fPr>
                          <m:num>
                            <m:r>
                              <a:rPr lang="x-IV_mathan" altLang="zh-CN">
                                <a:latin typeface="Cambria Math" panose="02040503050406030204" pitchFamily="18" charset="0"/>
                              </a:rPr>
                              <m:t>2</m:t>
                            </m:r>
                            <m:r>
                              <a:rPr lang="x-IV_mathan" altLang="zh-CN">
                                <a:latin typeface="Cambria Math" panose="02040503050406030204" pitchFamily="18" charset="0"/>
                              </a:rPr>
                              <m:t>𝑚</m:t>
                            </m:r>
                          </m:num>
                          <m:den>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ℏ</m:t>
                                </m:r>
                              </m:e>
                              <m:sup>
                                <m:r>
                                  <a:rPr lang="x-IV_mathan" altLang="zh-CN">
                                    <a:latin typeface="Cambria Math" panose="02040503050406030204" pitchFamily="18" charset="0"/>
                                  </a:rPr>
                                  <m:t>2</m:t>
                                </m:r>
                              </m:sup>
                            </m:sSup>
                          </m:den>
                        </m:f>
                        <m:d>
                          <m:dPr>
                            <m:ctrlPr>
                              <a:rPr lang="x-IV_mathan" altLang="zh-CN" i="1">
                                <a:latin typeface="Cambria Math" panose="02040503050406030204" pitchFamily="18" charset="0"/>
                              </a:rPr>
                            </m:ctrlPr>
                          </m:dPr>
                          <m:e>
                            <m:r>
                              <a:rPr lang="x-IV_mathan" altLang="zh-CN">
                                <a:latin typeface="Cambria Math" panose="02040503050406030204" pitchFamily="18" charset="0"/>
                              </a:rPr>
                              <m:t>𝐸</m:t>
                            </m:r>
                            <m:r>
                              <a:rPr lang="x-IV_mathan" altLang="zh-CN">
                                <a:latin typeface="Cambria Math" panose="02040503050406030204" pitchFamily="18" charset="0"/>
                              </a:rPr>
                              <m:t>−</m:t>
                            </m:r>
                            <m:r>
                              <a:rPr lang="x-IV_mathan" altLang="zh-CN">
                                <a:latin typeface="Cambria Math" panose="02040503050406030204" pitchFamily="18" charset="0"/>
                              </a:rPr>
                              <m:t>𝑉</m:t>
                            </m:r>
                          </m:e>
                        </m:d>
                      </m:e>
                    </m:d>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𝜒</m:t>
                        </m:r>
                      </m:e>
                      <m:sub>
                        <m:r>
                          <a:rPr lang="x-IV_mathan" altLang="zh-CN">
                            <a:latin typeface="Cambria Math" panose="02040503050406030204" pitchFamily="18" charset="0"/>
                          </a:rPr>
                          <m:t>𝑙</m:t>
                        </m:r>
                      </m:sub>
                    </m:sSub>
                    <m:r>
                      <a:rPr lang="x-IV_mathan" altLang="zh-CN">
                        <a:latin typeface="Cambria Math" panose="02040503050406030204" pitchFamily="18" charset="0"/>
                      </a:rPr>
                      <m:t>=0</m:t>
                    </m:r>
                  </m:oMath>
                </a14:m>
                <a:endParaRPr lang="x-IV_mathan" altLang="zh-CN" dirty="0"/>
              </a:p>
              <a:p>
                <a:r>
                  <a:rPr lang="zh-CN" altLang="zh-CN" dirty="0"/>
                  <a:t>与一维定态问题类似，但注意边界条件不同</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14:m>
                  <m:oMath xmlns:m="http://schemas.openxmlformats.org/officeDocument/2006/math">
                    <m:r>
                      <a:rPr lang="zh-CN" altLang="zh-CN">
                        <a:effectLst/>
                        <a:latin typeface="Cambria Math" panose="02040503050406030204" pitchFamily="18" charset="0"/>
                      </a:rPr>
                      <m:t>𝑠</m:t>
                    </m:r>
                  </m:oMath>
                </a14:m>
                <a:r>
                  <a:rPr lang="en-US" altLang="zh-CN" dirty="0">
                    <a:effectLst/>
                  </a:rPr>
                  <a:t>态</a:t>
                </a:r>
                <a:r>
                  <a:rPr lang="zh-CN" altLang="zh-CN" dirty="0">
                    <a:effectLst/>
                  </a:rPr>
                  <a:t>（</a:t>
                </a:r>
                <a14:m>
                  <m:oMath xmlns:m="http://schemas.openxmlformats.org/officeDocument/2006/math">
                    <m:r>
                      <a:rPr lang="zh-CN" altLang="zh-CN">
                        <a:effectLst/>
                        <a:latin typeface="Cambria Math" panose="02040503050406030204" pitchFamily="18" charset="0"/>
                      </a:rPr>
                      <m:t>𝑠</m:t>
                    </m:r>
                  </m:oMath>
                </a14:m>
                <a:r>
                  <a:rPr lang="zh-CN" altLang="zh-CN" dirty="0">
                    <a:effectLst/>
                  </a:rPr>
                  <a:t>波）情况</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904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1138"/>
                <a:ext cx="7943850" cy="4525962"/>
              </a:xfrm>
            </p:spPr>
            <p:txBody>
              <a:bodyPr/>
              <a:lstStyle/>
              <a:p>
                <a:pPr marL="0" marR="0">
                  <a:spcBef>
                    <a:spcPts val="0"/>
                  </a:spcBef>
                  <a:spcAft>
                    <a:spcPts val="0"/>
                  </a:spcAft>
                </a:pPr>
                <a:r>
                  <a:rPr lang="zh-CN" altLang="zh-CN" dirty="0"/>
                  <a:t>假设</a:t>
                </a:r>
                <a:r>
                  <a:rPr lang="en-US" altLang="zh-CN" dirty="0">
                    <a:ea typeface="Calibri" panose="020F0502020204030204" pitchFamily="34" charset="0"/>
                  </a:rPr>
                  <a:t> </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groupChr>
                      <m:groupChrPr>
                        <m:chr m:val="→"/>
                        <m:vertJc m:val="bot"/>
                        <m:ctrlPr>
                          <a:rPr lang="zh-CN" altLang="zh-CN" i="1">
                            <a:latin typeface="Cambria Math" panose="02040503050406030204" pitchFamily="18" charset="0"/>
                          </a:rPr>
                        </m:ctrlPr>
                      </m:groupChrPr>
                      <m:e>
                        <m:r>
                          <a:rPr lang="zh-CN" altLang="zh-CN">
                            <a:latin typeface="Cambria Math" panose="02040503050406030204" pitchFamily="18" charset="0"/>
                          </a:rPr>
                          <m:t>𝑟</m:t>
                        </m:r>
                        <m:r>
                          <a:rPr lang="zh-CN" altLang="zh-CN">
                            <a:latin typeface="Cambria Math" panose="02040503050406030204" pitchFamily="18" charset="0"/>
                          </a:rPr>
                          <m:t>→0</m:t>
                        </m:r>
                      </m:e>
                    </m:groupCh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𝑠</m:t>
                        </m:r>
                      </m:sup>
                    </m:sSup>
                    <m:r>
                      <a:rPr lang="zh-CN" altLang="zh-CN">
                        <a:latin typeface="Cambria Math" panose="02040503050406030204" pitchFamily="18" charset="0"/>
                      </a:rPr>
                      <m:t>,</m:t>
                    </m:r>
                  </m:oMath>
                </a14:m>
                <a:r>
                  <a:rPr lang="en-US" altLang="zh-CN" dirty="0">
                    <a:ea typeface="Cambria Math" panose="02040503050406030204" pitchFamily="18" charset="0"/>
                  </a:rPr>
                  <a:t> </a:t>
                </a:r>
                <a:r>
                  <a:rPr lang="zh-CN" altLang="zh-CN" dirty="0"/>
                  <a:t>则有</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𝑠</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𝑠</m:t>
                          </m:r>
                          <m:r>
                            <a:rPr lang="x-IV_mathan" altLang="zh-CN">
                              <a:latin typeface="Cambria Math" panose="02040503050406030204" pitchFamily="18" charset="0"/>
                              <a:ea typeface="Cambria Math" panose="02040503050406030204" pitchFamily="18" charset="0"/>
                            </a:rPr>
                            <m:t>−1</m:t>
                          </m:r>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𝑠</m:t>
                          </m:r>
                          <m:r>
                            <a:rPr lang="x-IV_mathan" altLang="zh-CN">
                              <a:latin typeface="Cambria Math" panose="02040503050406030204" pitchFamily="18" charset="0"/>
                              <a:ea typeface="Cambria Math" panose="02040503050406030204" pitchFamily="18" charset="0"/>
                            </a:rPr>
                            <m:t>−2</m:t>
                          </m:r>
                        </m:sup>
                      </m:sSup>
                      <m:r>
                        <a:rPr lang="x-IV_mathan" altLang="zh-CN">
                          <a:latin typeface="Cambria Math" panose="02040503050406030204" pitchFamily="18" charset="0"/>
                          <a:ea typeface="Cambria Math" panose="02040503050406030204" pitchFamily="18" charset="0"/>
                        </a:rPr>
                        <m:t>+</m:t>
                      </m:r>
                      <m:d>
                        <m:dPr>
                          <m:begChr m:val="["/>
                          <m:endChr m:val="]"/>
                          <m:ctrlPr>
                            <a:rPr lang="x-IV_mathan" altLang="zh-CN" i="1">
                              <a:latin typeface="Cambria Math" panose="02040503050406030204" pitchFamily="18" charset="0"/>
                              <a:ea typeface="Cambria Math" panose="02040503050406030204" pitchFamily="18" charset="0"/>
                            </a:rPr>
                          </m:ctrlPr>
                        </m:dPr>
                        <m:e>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2</m:t>
                              </m:r>
                              <m:r>
                                <a:rPr lang="x-IV_mathan" altLang="zh-CN">
                                  <a:latin typeface="Cambria Math" panose="02040503050406030204" pitchFamily="18" charset="0"/>
                                  <a:ea typeface="Cambria Math" panose="02040503050406030204" pitchFamily="18" charset="0"/>
                                </a:rPr>
                                <m:t>𝑚</m:t>
                              </m:r>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ℏ</m:t>
                                  </m:r>
                                </m:e>
                                <m:sup>
                                  <m:r>
                                    <a:rPr lang="x-IV_mathan" altLang="zh-CN">
                                      <a:latin typeface="Cambria Math" panose="02040503050406030204" pitchFamily="18" charset="0"/>
                                      <a:ea typeface="Cambria Math" panose="02040503050406030204" pitchFamily="18" charset="0"/>
                                    </a:rPr>
                                    <m:t>2</m:t>
                                  </m:r>
                                </m:sup>
                              </m:sSup>
                            </m:den>
                          </m:f>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𝐸</m:t>
                              </m:r>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𝑉</m:t>
                              </m:r>
                            </m:e>
                          </m:d>
                          <m:r>
                            <a:rPr lang="x-IV_mathan" altLang="zh-CN">
                              <a:latin typeface="Cambria Math" panose="02040503050406030204" pitchFamily="18" charset="0"/>
                              <a:ea typeface="Cambria Math" panose="02040503050406030204" pitchFamily="18" charset="0"/>
                            </a:rPr>
                            <m:t>−</m:t>
                          </m:r>
                          <m:f>
                            <m:fPr>
                              <m:ctrlPr>
                                <a:rPr lang="x-IV_mathan" altLang="zh-CN" i="1">
                                  <a:latin typeface="Cambria Math" panose="02040503050406030204" pitchFamily="18" charset="0"/>
                                  <a:ea typeface="Cambria Math" panose="02040503050406030204" pitchFamily="18" charset="0"/>
                                </a:rPr>
                              </m:ctrlPr>
                            </m:fPr>
                            <m:num>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num>
                            <m:den>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2</m:t>
                                  </m:r>
                                </m:sup>
                              </m:sSup>
                            </m:den>
                          </m:f>
                        </m:e>
                      </m:d>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𝑟</m:t>
                          </m:r>
                        </m:e>
                        <m:sup>
                          <m:r>
                            <a:rPr lang="x-IV_mathan" altLang="zh-CN">
                              <a:latin typeface="Cambria Math" panose="02040503050406030204" pitchFamily="18" charset="0"/>
                              <a:ea typeface="Cambria Math" panose="02040503050406030204" pitchFamily="18" charset="0"/>
                            </a:rPr>
                            <m:t>𝑠</m:t>
                          </m:r>
                        </m:sup>
                      </m:sSup>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即</a:t>
                </a:r>
              </a:p>
              <a:p>
                <a:pPr marL="0" marR="0" indent="0" algn="ctr">
                  <a:spcBef>
                    <a:spcPts val="0"/>
                  </a:spcBef>
                  <a:spcAft>
                    <a:spcPts val="0"/>
                  </a:spcAft>
                  <a:buNone/>
                </a:pPr>
                <a14:m>
                  <m:oMath xmlns:m="http://schemas.openxmlformats.org/officeDocument/2006/math">
                    <m:r>
                      <a:rPr lang="zh-CN" altLang="zh-CN">
                        <a:latin typeface="Cambria Math" panose="02040503050406030204" pitchFamily="18" charset="0"/>
                        <a:ea typeface="Cambria Math" panose="02040503050406030204" pitchFamily="18" charset="0"/>
                      </a:rPr>
                      <m:t>[</m:t>
                    </m:r>
                    <m:r>
                      <a:rPr lang="zh-CN" altLang="zh-CN">
                        <a:latin typeface="Cambria Math" panose="02040503050406030204" pitchFamily="18" charset="0"/>
                        <a:ea typeface="Cambria Math" panose="02040503050406030204" pitchFamily="18" charset="0"/>
                      </a:rPr>
                      <m:t>𝑠</m:t>
                    </m:r>
                    <m:d>
                      <m:dPr>
                        <m:ctrlPr>
                          <a:rPr lang="zh-CN" altLang="zh-CN" i="1">
                            <a:latin typeface="Cambria Math" panose="02040503050406030204" pitchFamily="18" charset="0"/>
                            <a:ea typeface="Cambria Math" panose="02040503050406030204" pitchFamily="18" charset="0"/>
                          </a:rPr>
                        </m:ctrlPr>
                      </m:dPr>
                      <m:e>
                        <m:r>
                          <a:rPr lang="zh-CN" altLang="zh-CN">
                            <a:latin typeface="Cambria Math" panose="02040503050406030204" pitchFamily="18" charset="0"/>
                            <a:ea typeface="Cambria Math" panose="02040503050406030204" pitchFamily="18" charset="0"/>
                          </a:rPr>
                          <m:t>𝑠</m:t>
                        </m:r>
                        <m:r>
                          <a:rPr lang="zh-CN" altLang="zh-CN">
                            <a:latin typeface="Cambria Math" panose="02040503050406030204" pitchFamily="18" charset="0"/>
                            <a:ea typeface="Cambria Math" panose="02040503050406030204" pitchFamily="18" charset="0"/>
                          </a:rPr>
                          <m:t>−1</m:t>
                        </m:r>
                      </m:e>
                    </m:d>
                    <m:r>
                      <a:rPr lang="zh-CN" altLang="zh-CN">
                        <a:latin typeface="Cambria Math" panose="02040503050406030204" pitchFamily="18" charset="0"/>
                        <a:ea typeface="Cambria Math" panose="02040503050406030204" pitchFamily="18" charset="0"/>
                      </a:rPr>
                      <m:t>−</m:t>
                    </m:r>
                    <m:r>
                      <a:rPr lang="zh-CN" altLang="zh-CN">
                        <a:latin typeface="Cambria Math" panose="02040503050406030204" pitchFamily="18" charset="0"/>
                        <a:ea typeface="Cambria Math" panose="02040503050406030204" pitchFamily="18" charset="0"/>
                      </a:rPr>
                      <m:t>𝑙</m:t>
                    </m:r>
                    <m:r>
                      <a:rPr lang="zh-CN" altLang="zh-CN">
                        <a:latin typeface="Cambria Math" panose="02040503050406030204" pitchFamily="18" charset="0"/>
                        <a:ea typeface="Cambria Math" panose="02040503050406030204" pitchFamily="18" charset="0"/>
                      </a:rPr>
                      <m:t>(</m:t>
                    </m:r>
                    <m:r>
                      <a:rPr lang="zh-CN" altLang="zh-CN">
                        <a:latin typeface="Cambria Math" panose="02040503050406030204" pitchFamily="18" charset="0"/>
                        <a:ea typeface="Cambria Math" panose="02040503050406030204" pitchFamily="18" charset="0"/>
                      </a:rPr>
                      <m:t>𝑙</m:t>
                    </m:r>
                    <m:r>
                      <a:rPr lang="zh-CN" altLang="zh-CN">
                        <a:latin typeface="Cambria Math" panose="02040503050406030204" pitchFamily="18" charset="0"/>
                        <a:ea typeface="Cambria Math" panose="02040503050406030204" pitchFamily="18" charset="0"/>
                      </a:rPr>
                      <m:t>+1)</m:t>
                    </m:r>
                  </m:oMath>
                </a14:m>
                <a:r>
                  <a:rPr lang="en-US" altLang="zh-CN" dirty="0">
                    <a:ea typeface="Cambria Math" panose="02040503050406030204" pitchFamily="18" charset="0"/>
                  </a:rPr>
                  <a:t>]</a:t>
                </a:r>
                <a14:m>
                  <m:oMath xmlns:m="http://schemas.openxmlformats.org/officeDocument/2006/math">
                    <m:r>
                      <a:rPr lang="zh-CN" altLang="zh-CN">
                        <a:latin typeface="Cambria Math" panose="02040503050406030204" pitchFamily="18" charset="0"/>
                        <a:ea typeface="Cambria Math" panose="02040503050406030204" pitchFamily="18" charset="0"/>
                      </a:rPr>
                      <m:t>+</m:t>
                    </m:r>
                    <m:f>
                      <m:fPr>
                        <m:ctrlPr>
                          <a:rPr lang="zh-CN" altLang="zh-CN" i="1">
                            <a:latin typeface="Cambria Math" panose="02040503050406030204" pitchFamily="18" charset="0"/>
                            <a:ea typeface="Cambria Math" panose="02040503050406030204" pitchFamily="18" charset="0"/>
                          </a:rPr>
                        </m:ctrlPr>
                      </m:fPr>
                      <m:num>
                        <m:r>
                          <a:rPr lang="zh-CN" altLang="zh-CN">
                            <a:latin typeface="Cambria Math" panose="02040503050406030204" pitchFamily="18" charset="0"/>
                            <a:ea typeface="Cambria Math" panose="02040503050406030204" pitchFamily="18" charset="0"/>
                          </a:rPr>
                          <m:t>2</m:t>
                        </m:r>
                        <m:r>
                          <a:rPr lang="zh-CN" altLang="zh-CN">
                            <a:latin typeface="Cambria Math" panose="02040503050406030204" pitchFamily="18" charset="0"/>
                            <a:ea typeface="Cambria Math" panose="02040503050406030204" pitchFamily="18" charset="0"/>
                          </a:rPr>
                          <m:t>𝑚</m:t>
                        </m:r>
                      </m:num>
                      <m:den>
                        <m:sSup>
                          <m:sSupPr>
                            <m:ctrlPr>
                              <a:rPr lang="zh-CN" altLang="zh-CN" i="1">
                                <a:latin typeface="Cambria Math" panose="02040503050406030204" pitchFamily="18" charset="0"/>
                                <a:ea typeface="Cambria Math" panose="02040503050406030204" pitchFamily="18" charset="0"/>
                              </a:rPr>
                            </m:ctrlPr>
                          </m:sSupPr>
                          <m:e>
                            <m:r>
                              <a:rPr lang="zh-CN" altLang="zh-CN">
                                <a:latin typeface="Cambria Math" panose="02040503050406030204" pitchFamily="18" charset="0"/>
                                <a:ea typeface="Cambria Math" panose="02040503050406030204" pitchFamily="18" charset="0"/>
                              </a:rPr>
                              <m:t>ℏ</m:t>
                            </m:r>
                          </m:e>
                          <m:sup>
                            <m:r>
                              <a:rPr lang="zh-CN" altLang="zh-CN">
                                <a:latin typeface="Cambria Math" panose="02040503050406030204" pitchFamily="18" charset="0"/>
                                <a:ea typeface="Cambria Math" panose="02040503050406030204" pitchFamily="18" charset="0"/>
                              </a:rPr>
                              <m:t>2</m:t>
                            </m:r>
                          </m:sup>
                        </m:sSup>
                      </m:den>
                    </m:f>
                    <m:d>
                      <m:dPr>
                        <m:ctrlPr>
                          <a:rPr lang="zh-CN" altLang="zh-CN" i="1">
                            <a:latin typeface="Cambria Math" panose="02040503050406030204" pitchFamily="18" charset="0"/>
                            <a:ea typeface="Cambria Math" panose="02040503050406030204" pitchFamily="18" charset="0"/>
                          </a:rPr>
                        </m:ctrlPr>
                      </m:dPr>
                      <m:e>
                        <m:r>
                          <a:rPr lang="zh-CN" altLang="zh-CN">
                            <a:latin typeface="Cambria Math" panose="02040503050406030204" pitchFamily="18" charset="0"/>
                            <a:ea typeface="Cambria Math" panose="02040503050406030204" pitchFamily="18" charset="0"/>
                          </a:rPr>
                          <m:t>𝐸</m:t>
                        </m:r>
                        <m:r>
                          <a:rPr lang="zh-CN" altLang="zh-CN">
                            <a:latin typeface="Cambria Math" panose="02040503050406030204" pitchFamily="18" charset="0"/>
                            <a:ea typeface="Cambria Math" panose="02040503050406030204" pitchFamily="18" charset="0"/>
                          </a:rPr>
                          <m:t>−</m:t>
                        </m:r>
                        <m:r>
                          <a:rPr lang="zh-CN" altLang="zh-CN">
                            <a:latin typeface="Cambria Math" panose="02040503050406030204" pitchFamily="18" charset="0"/>
                            <a:ea typeface="Cambria Math" panose="02040503050406030204" pitchFamily="18" charset="0"/>
                          </a:rPr>
                          <m:t>𝑉</m:t>
                        </m:r>
                      </m:e>
                    </m:d>
                    <m:sSup>
                      <m:sSupPr>
                        <m:ctrlPr>
                          <a:rPr lang="zh-CN" altLang="zh-CN" i="1">
                            <a:latin typeface="Cambria Math" panose="02040503050406030204" pitchFamily="18" charset="0"/>
                            <a:ea typeface="Cambria Math" panose="02040503050406030204" pitchFamily="18" charset="0"/>
                          </a:rPr>
                        </m:ctrlPr>
                      </m:sSupPr>
                      <m:e>
                        <m:r>
                          <a:rPr lang="zh-CN" altLang="zh-CN">
                            <a:latin typeface="Cambria Math" panose="02040503050406030204" pitchFamily="18" charset="0"/>
                            <a:ea typeface="Cambria Math" panose="02040503050406030204" pitchFamily="18" charset="0"/>
                          </a:rPr>
                          <m:t>𝑟</m:t>
                        </m:r>
                      </m:e>
                      <m:sup>
                        <m:r>
                          <a:rPr lang="zh-CN" altLang="zh-CN">
                            <a:latin typeface="Cambria Math" panose="02040503050406030204" pitchFamily="18" charset="0"/>
                            <a:ea typeface="Cambria Math" panose="02040503050406030204" pitchFamily="18" charset="0"/>
                          </a:rPr>
                          <m:t>2</m:t>
                        </m:r>
                      </m:sup>
                    </m:sSup>
                    <m:r>
                      <a:rPr lang="zh-CN" altLang="zh-CN">
                        <a:latin typeface="Cambria Math" panose="02040503050406030204" pitchFamily="18" charset="0"/>
                        <a:ea typeface="Cambria Math" panose="02040503050406030204" pitchFamily="18" charset="0"/>
                      </a:rPr>
                      <m:t>=0</m:t>
                    </m:r>
                  </m:oMath>
                </a14:m>
                <a:endParaRPr lang="zh-CN" altLang="zh-CN" dirty="0">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若</a:t>
                </a:r>
                <a:r>
                  <a:rPr lang="en-US" altLang="zh-CN" dirty="0">
                    <a:ea typeface="Calibri" panose="020F0502020204030204" pitchFamily="34" charset="0"/>
                  </a:rPr>
                  <a:t> </a:t>
                </a:r>
                <a14:m>
                  <m:oMath xmlns:m="http://schemas.openxmlformats.org/officeDocument/2006/math">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2</m:t>
                        </m:r>
                      </m:sup>
                    </m:sSup>
                    <m:r>
                      <a:rPr lang="zh-CN" altLang="zh-CN">
                        <a:latin typeface="Cambria Math" panose="02040503050406030204" pitchFamily="18" charset="0"/>
                      </a:rPr>
                      <m:t>𝑉</m:t>
                    </m:r>
                    <m:groupChr>
                      <m:groupChrPr>
                        <m:chr m:val="→"/>
                        <m:vertJc m:val="bot"/>
                        <m:ctrlPr>
                          <a:rPr lang="zh-CN" altLang="zh-CN" i="1">
                            <a:latin typeface="Cambria Math" panose="02040503050406030204" pitchFamily="18" charset="0"/>
                          </a:rPr>
                        </m:ctrlPr>
                      </m:groupChrPr>
                      <m:e>
                        <m:r>
                          <a:rPr lang="zh-CN" altLang="zh-CN">
                            <a:latin typeface="Cambria Math" panose="02040503050406030204" pitchFamily="18" charset="0"/>
                          </a:rPr>
                          <m:t>𝑟</m:t>
                        </m:r>
                        <m:r>
                          <a:rPr lang="zh-CN" altLang="zh-CN">
                            <a:latin typeface="Cambria Math" panose="02040503050406030204" pitchFamily="18" charset="0"/>
                          </a:rPr>
                          <m:t>→0</m:t>
                        </m:r>
                      </m:e>
                    </m:groupChr>
                    <m:r>
                      <a:rPr lang="zh-CN" altLang="zh-CN">
                        <a:latin typeface="Cambria Math" panose="02040503050406030204" pitchFamily="18" charset="0"/>
                      </a:rPr>
                      <m:t>0,</m:t>
                    </m:r>
                  </m:oMath>
                </a14:m>
                <a:r>
                  <a:rPr lang="en-US" altLang="zh-CN" dirty="0">
                    <a:ea typeface="Cambria Math" panose="02040503050406030204" pitchFamily="18" charset="0"/>
                  </a:rPr>
                  <a:t> </a:t>
                </a:r>
                <a:r>
                  <a:rPr lang="zh-CN" altLang="zh-CN" dirty="0"/>
                  <a:t>则要求</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ea typeface="Cambria Math" panose="02040503050406030204" pitchFamily="18" charset="0"/>
                        </a:rPr>
                        <m:t>𝑠</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𝑠</m:t>
                          </m:r>
                          <m:r>
                            <a:rPr lang="x-IV_mathan" altLang="zh-CN">
                              <a:latin typeface="Cambria Math" panose="02040503050406030204" pitchFamily="18" charset="0"/>
                              <a:ea typeface="Cambria Math" panose="02040503050406030204" pitchFamily="18" charset="0"/>
                            </a:rPr>
                            <m:t>−1</m:t>
                          </m:r>
                        </m:e>
                      </m:d>
                      <m:r>
                        <a:rPr lang="x-IV_mathan" altLang="zh-CN">
                          <a:latin typeface="Cambria Math" panose="02040503050406030204" pitchFamily="18" charset="0"/>
                          <a:ea typeface="Cambria Math" panose="02040503050406030204" pitchFamily="18" charset="0"/>
                        </a:rPr>
                        <m:t>−</m:t>
                      </m:r>
                      <m:r>
                        <a:rPr lang="x-IV_mathan" altLang="zh-CN">
                          <a:latin typeface="Cambria Math" panose="02040503050406030204" pitchFamily="18" charset="0"/>
                          <a:ea typeface="Cambria Math" panose="02040503050406030204" pitchFamily="18" charset="0"/>
                        </a:rPr>
                        <m:t>𝑙</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𝑙</m:t>
                          </m:r>
                          <m:r>
                            <a:rPr lang="x-IV_mathan" altLang="zh-CN">
                              <a:latin typeface="Cambria Math" panose="02040503050406030204" pitchFamily="18" charset="0"/>
                              <a:ea typeface="Cambria Math" panose="02040503050406030204" pitchFamily="18" charset="0"/>
                            </a:rPr>
                            <m:t>+1</m:t>
                          </m:r>
                        </m:e>
                      </m:d>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r>
                  <a:rPr lang="zh-CN" altLang="zh-CN" dirty="0"/>
                  <a:t>即</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𝑠</m:t>
                    </m:r>
                    <m:r>
                      <a:rPr lang="zh-CN" altLang="zh-CN">
                        <a:latin typeface="Cambria Math" panose="02040503050406030204" pitchFamily="18" charset="0"/>
                      </a:rPr>
                      <m:t>=−</m:t>
                    </m:r>
                    <m:r>
                      <a:rPr lang="zh-CN" altLang="zh-CN">
                        <a:latin typeface="Cambria Math" panose="02040503050406030204" pitchFamily="18" charset="0"/>
                      </a:rPr>
                      <m:t>𝑙</m:t>
                    </m:r>
                    <m:r>
                      <a:rPr lang="zh-CN" altLang="en-US" i="1">
                        <a:latin typeface="Cambria Math" panose="02040503050406030204" pitchFamily="18" charset="0"/>
                      </a:rPr>
                      <m:t> </m:t>
                    </m:r>
                    <m:r>
                      <a:rPr lang="zh-CN" altLang="zh-CN">
                        <a:latin typeface="Cambria Math" panose="02040503050406030204" pitchFamily="18" charset="0"/>
                      </a:rPr>
                      <m:t>𝑜𝑟</m:t>
                    </m:r>
                    <m:r>
                      <a:rPr lang="zh-CN" altLang="en-US" i="1">
                        <a:latin typeface="Cambria Math" panose="02040503050406030204" pitchFamily="18" charset="0"/>
                      </a:rPr>
                      <m:t> </m:t>
                    </m:r>
                    <m:r>
                      <a:rPr lang="zh-CN" altLang="zh-CN">
                        <a:latin typeface="Cambria Math" panose="02040503050406030204" pitchFamily="18" charset="0"/>
                      </a:rPr>
                      <m:t>𝑙</m:t>
                    </m:r>
                    <m:r>
                      <a:rPr lang="zh-CN" altLang="zh-CN">
                        <a:latin typeface="Cambria Math" panose="02040503050406030204" pitchFamily="18" charset="0"/>
                      </a:rPr>
                      <m:t>+1</m:t>
                    </m:r>
                  </m:oMath>
                </a14:m>
                <a:endParaRPr lang="zh-CN" altLang="zh-CN" dirty="0"/>
              </a:p>
              <a:p>
                <a:pPr marL="0" marR="0">
                  <a:spcBef>
                    <a:spcPts val="0"/>
                  </a:spcBef>
                  <a:spcAft>
                    <a:spcPts val="0"/>
                  </a:spcAft>
                </a:pPr>
                <a:r>
                  <a:rPr lang="zh-CN" altLang="zh-CN" dirty="0"/>
                  <a:t>又，</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𝜒</m:t>
                        </m:r>
                      </m:e>
                      <m:sub>
                        <m:r>
                          <a:rPr lang="zh-CN" altLang="zh-CN">
                            <a:latin typeface="Cambria Math" panose="02040503050406030204" pitchFamily="18" charset="0"/>
                          </a:rPr>
                          <m:t>𝑙</m:t>
                        </m:r>
                      </m:sub>
                    </m:sSub>
                    <m:r>
                      <a:rPr lang="zh-CN" altLang="zh-CN">
                        <a:latin typeface="Cambria Math" panose="02040503050406030204" pitchFamily="18" charset="0"/>
                      </a:rPr>
                      <m:t>(0)=0</m:t>
                    </m:r>
                  </m:oMath>
                </a14:m>
                <a:endParaRPr lang="zh-CN" altLang="zh-CN" dirty="0"/>
              </a:p>
              <a:p>
                <a:pPr marL="0" marR="0">
                  <a:spcBef>
                    <a:spcPts val="0"/>
                  </a:spcBef>
                  <a:spcAft>
                    <a:spcPts val="0"/>
                  </a:spcAft>
                </a:pPr>
                <a:r>
                  <a:rPr lang="zh-CN" altLang="zh-CN" dirty="0"/>
                  <a:t>所以</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rPr>
                      <m:t>𝑠</m:t>
                    </m:r>
                    <m:r>
                      <a:rPr lang="zh-CN" altLang="zh-CN">
                        <a:latin typeface="Cambria Math" panose="02040503050406030204" pitchFamily="18" charset="0"/>
                      </a:rPr>
                      <m:t>=</m:t>
                    </m:r>
                    <m:r>
                      <a:rPr lang="zh-CN" altLang="zh-CN">
                        <a:latin typeface="Cambria Math" panose="02040503050406030204" pitchFamily="18" charset="0"/>
                      </a:rPr>
                      <m:t>𝑙</m:t>
                    </m:r>
                    <m:r>
                      <a:rPr lang="zh-CN" altLang="zh-CN">
                        <a:latin typeface="Cambria Math" panose="02040503050406030204" pitchFamily="18" charset="0"/>
                      </a:rPr>
                      <m:t>+1,</m:t>
                    </m:r>
                  </m:oMath>
                </a14:m>
                <a:r>
                  <a:rPr lang="en-US" altLang="zh-CN" dirty="0"/>
                  <a:t> </a:t>
                </a:r>
                <a:r>
                  <a:rPr lang="zh-CN" altLang="zh-CN" dirty="0"/>
                  <a:t>即</a:t>
                </a:r>
                <a:r>
                  <a:rPr lang="en-US" altLang="zh-CN" dirty="0"/>
                  <a:t> </a:t>
                </a:r>
                <a:br>
                  <a:rPr lang="en-US" altLang="zh-CN" dirty="0"/>
                </a:br>
                <a14:m>
                  <m:oMath xmlns:m="http://schemas.openxmlformats.org/officeDocument/2006/math">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zh-CN" altLang="zh-CN">
                                <a:latin typeface="Cambria Math" panose="02040503050406030204" pitchFamily="18" charset="0"/>
                              </a:rPr>
                              <m:t>lim</m:t>
                            </m:r>
                          </m:e>
                          <m:lim>
                            <m:r>
                              <m:rPr>
                                <m:sty m:val="p"/>
                              </m:rPr>
                              <a:rPr lang="zh-CN" altLang="zh-CN">
                                <a:latin typeface="Cambria Math" panose="02040503050406030204" pitchFamily="18" charset="0"/>
                              </a:rPr>
                              <m:t>r</m:t>
                            </m:r>
                            <m:r>
                              <a:rPr lang="zh-CN" altLang="zh-CN">
                                <a:latin typeface="Cambria Math" panose="02040503050406030204" pitchFamily="18" charset="0"/>
                              </a:rPr>
                              <m:t>→0</m:t>
                            </m:r>
                          </m:lim>
                        </m:limLow>
                      </m:fName>
                      <m:e>
                        <m:sSub>
                          <m:sSubPr>
                            <m:ctrlPr>
                              <a:rPr lang="zh-CN" altLang="zh-CN" i="1">
                                <a:latin typeface="Cambria Math" panose="02040503050406030204" pitchFamily="18" charset="0"/>
                              </a:rPr>
                            </m:ctrlPr>
                          </m:sSubPr>
                          <m:e>
                            <m:r>
                              <a:rPr lang="zh-CN" altLang="zh-CN">
                                <a:latin typeface="Cambria Math" panose="02040503050406030204" pitchFamily="18" charset="0"/>
                              </a:rPr>
                              <m:t>𝑅</m:t>
                            </m:r>
                          </m:e>
                          <m:sub>
                            <m:r>
                              <a:rPr lang="zh-CN" altLang="zh-CN">
                                <a:latin typeface="Cambria Math" panose="02040503050406030204" pitchFamily="18" charset="0"/>
                              </a:rPr>
                              <m:t>𝑙</m:t>
                            </m:r>
                          </m:sub>
                        </m:sSub>
                        <m:d>
                          <m:dPr>
                            <m:ctrlPr>
                              <a:rPr lang="zh-CN" altLang="zh-CN" i="1">
                                <a:latin typeface="Cambria Math" panose="02040503050406030204" pitchFamily="18" charset="0"/>
                              </a:rPr>
                            </m:ctrlPr>
                          </m:dPr>
                          <m:e>
                            <m:r>
                              <a:rPr lang="zh-CN" altLang="zh-CN">
                                <a:latin typeface="Cambria Math" panose="02040503050406030204" pitchFamily="18" charset="0"/>
                              </a:rPr>
                              <m:t>𝑟</m:t>
                            </m:r>
                          </m:e>
                        </m:d>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𝑟</m:t>
                            </m:r>
                          </m:e>
                          <m:sup>
                            <m:r>
                              <a:rPr lang="zh-CN" altLang="zh-CN">
                                <a:latin typeface="Cambria Math" panose="02040503050406030204" pitchFamily="18" charset="0"/>
                              </a:rPr>
                              <m:t>𝑙</m:t>
                            </m:r>
                          </m:sup>
                        </m:sSup>
                      </m:e>
                    </m:func>
                  </m:oMath>
                </a14:m>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1138"/>
                <a:ext cx="7943850" cy="4525962"/>
              </a:xfrm>
              <a:blipFill>
                <a:blip r:embed="rId2"/>
                <a:stretch>
                  <a:fillRect l="-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zh-CN" dirty="0">
                    <a:effectLst/>
                  </a:rPr>
                  <a:t>中心力场在</a:t>
                </a:r>
                <a14:m>
                  <m:oMath xmlns:m="http://schemas.openxmlformats.org/officeDocument/2006/math">
                    <m:r>
                      <a:rPr lang="zh-CN" altLang="zh-CN">
                        <a:effectLst/>
                        <a:latin typeface="Cambria Math" panose="02040503050406030204" pitchFamily="18" charset="0"/>
                      </a:rPr>
                      <m:t>𝑟</m:t>
                    </m:r>
                    <m:r>
                      <a:rPr lang="zh-CN" altLang="zh-CN">
                        <a:effectLst/>
                        <a:latin typeface="Cambria Math" panose="02040503050406030204" pitchFamily="18" charset="0"/>
                      </a:rPr>
                      <m:t>→0</m:t>
                    </m:r>
                  </m:oMath>
                </a14:m>
                <a:r>
                  <a:rPr lang="en-US" altLang="zh-CN" dirty="0">
                    <a:effectLst/>
                  </a:rPr>
                  <a:t> </a:t>
                </a:r>
                <a:r>
                  <a:rPr lang="zh-CN" altLang="zh-CN" dirty="0">
                    <a:effectLst/>
                  </a:rPr>
                  <a:t>邻域内的行为</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9770445"/>
      </p:ext>
    </p:extLst>
  </p:cSld>
  <p:clrMapOvr>
    <a:masterClrMapping/>
  </p:clrMapOvr>
</p:sld>
</file>

<file path=ppt/theme/_rels/theme7.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ountia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ountian top" id="{379B01D1-CBBF-45AF-A54B-B40B69C98B7F}" vid="{C7FC04EE-FCF3-40E5-8787-E350F9FD009F}"/>
    </a:ext>
  </a:extLst>
</a:theme>
</file>

<file path=ppt/theme/theme2.xml><?xml version="1.0" encoding="utf-8"?>
<a:theme xmlns:a="http://schemas.openxmlformats.org/drawingml/2006/main" name="16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7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mountia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ountian top" id="{379B01D1-CBBF-45AF-A54B-B40B69C98B7F}" vid="{C7FC04EE-FCF3-40E5-8787-E350F9FD009F}"/>
    </a:ext>
  </a:extLst>
</a:theme>
</file>

<file path=ppt/theme/theme5.xml><?xml version="1.0" encoding="utf-8"?>
<a:theme xmlns:a="http://schemas.openxmlformats.org/drawingml/2006/main" name="18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9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微软雅黑"/>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mountian top</Template>
  <TotalTime>9927</TotalTime>
  <Words>4780</Words>
  <Application>Microsoft Office PowerPoint</Application>
  <PresentationFormat>全屏显示(4:3)</PresentationFormat>
  <Paragraphs>251</Paragraphs>
  <Slides>40</Slides>
  <Notes>3</Notes>
  <HiddenSlides>0</HiddenSlides>
  <MMClips>0</MMClips>
  <ScaleCrop>false</ScaleCrop>
  <HeadingPairs>
    <vt:vector size="6" baseType="variant">
      <vt:variant>
        <vt:lpstr>已用的字体</vt:lpstr>
      </vt:variant>
      <vt:variant>
        <vt:i4>18</vt:i4>
      </vt:variant>
      <vt:variant>
        <vt:lpstr>主题</vt:lpstr>
      </vt:variant>
      <vt:variant>
        <vt:i4>7</vt:i4>
      </vt:variant>
      <vt:variant>
        <vt:lpstr>幻灯片标题</vt:lpstr>
      </vt:variant>
      <vt:variant>
        <vt:i4>40</vt:i4>
      </vt:variant>
    </vt:vector>
  </HeadingPairs>
  <TitlesOfParts>
    <vt:vector size="65" baseType="lpstr">
      <vt:lpstr>新細明體</vt:lpstr>
      <vt:lpstr>黑体</vt:lpstr>
      <vt:lpstr>华文细黑</vt:lpstr>
      <vt:lpstr>宋体</vt:lpstr>
      <vt:lpstr>宋体</vt:lpstr>
      <vt:lpstr>微软雅黑</vt:lpstr>
      <vt:lpstr>微软雅黑</vt:lpstr>
      <vt:lpstr>Arial</vt:lpstr>
      <vt:lpstr>Calibri</vt:lpstr>
      <vt:lpstr>Cambria Math</vt:lpstr>
      <vt:lpstr>Garamond</vt:lpstr>
      <vt:lpstr>Impact</vt:lpstr>
      <vt:lpstr>Lucida Sans Unicode</vt:lpstr>
      <vt:lpstr>Times New Roman</vt:lpstr>
      <vt:lpstr>Verdana</vt:lpstr>
      <vt:lpstr>Wingdings</vt:lpstr>
      <vt:lpstr>Wingdings 2</vt:lpstr>
      <vt:lpstr>Wingdings 3</vt:lpstr>
      <vt:lpstr>mountian top</vt:lpstr>
      <vt:lpstr>16_Mountain Top</vt:lpstr>
      <vt:lpstr>17_Mountain Top</vt:lpstr>
      <vt:lpstr>1_mountian top</vt:lpstr>
      <vt:lpstr>18_Mountain Top</vt:lpstr>
      <vt:lpstr>19_Mountain Top</vt:lpstr>
      <vt:lpstr>主题1</vt:lpstr>
      <vt:lpstr>第6章：中心力场</vt:lpstr>
      <vt:lpstr>中心力场问题的一般表述</vt:lpstr>
      <vt:lpstr>PowerPoint 演示文稿</vt:lpstr>
      <vt:lpstr>PowerPoint 演示文稿</vt:lpstr>
      <vt:lpstr>空间旋转不变 → 角动量守恒 [l ̂,H ̂ ]=0</vt:lpstr>
      <vt:lpstr>同除以Y_l^m (θ,ϕ)，可得径向方程</vt:lpstr>
      <vt:lpstr>三维中心力场问题求解小结</vt:lpstr>
      <vt:lpstr>s态（s波）情况</vt:lpstr>
      <vt:lpstr>中心力场在r→0 邻域内的行为</vt:lpstr>
      <vt:lpstr>PowerPoint 演示文稿</vt:lpstr>
      <vt:lpstr>两体问题化为单体问题</vt:lpstr>
      <vt:lpstr>PowerPoint 演示文稿</vt:lpstr>
      <vt:lpstr>例：无限深球方势阱</vt:lpstr>
      <vt:lpstr>l≠0</vt:lpstr>
      <vt:lpstr>例：三维各向同性谐振子</vt:lpstr>
      <vt:lpstr>PowerPoint 演示文稿</vt:lpstr>
      <vt:lpstr>直角坐标系解法</vt:lpstr>
      <vt:lpstr>Bohr的氢原子理论——经典轨道加定态条件</vt:lpstr>
      <vt:lpstr>电子的经典频率</vt:lpstr>
      <vt:lpstr>Bohr的氢原子理论——频率条件</vt:lpstr>
      <vt:lpstr>PowerPoint 演示文稿</vt:lpstr>
      <vt:lpstr>Bohr的氢原子理论——角动量量子化（对应原理）</vt:lpstr>
      <vt:lpstr>对应原理——&gt;里德堡常数</vt:lpstr>
      <vt:lpstr>量子化条件</vt:lpstr>
      <vt:lpstr>氢原子的量子力学解</vt:lpstr>
      <vt:lpstr>径向一维问题</vt:lpstr>
      <vt:lpstr>径向一维问题</vt:lpstr>
      <vt:lpstr>径向一维问题</vt:lpstr>
      <vt:lpstr>径向一维问题</vt:lpstr>
      <vt:lpstr>能量本征值</vt:lpstr>
      <vt:lpstr>能量本征函数</vt:lpstr>
      <vt:lpstr>第一激发态</vt:lpstr>
      <vt:lpstr>能量本征态一般形式</vt:lpstr>
      <vt:lpstr>关于氢原子能谱的讨论</vt:lpstr>
      <vt:lpstr>本征函数性质</vt:lpstr>
      <vt:lpstr>PowerPoint 演示文稿</vt:lpstr>
      <vt:lpstr> 径向概率分布</vt:lpstr>
      <vt:lpstr>PowerPoint 演示文稿</vt:lpstr>
      <vt:lpstr>角度概率分布</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刘昊迪</dc:creator>
  <cp:lastModifiedBy>刘昊迪</cp:lastModifiedBy>
  <cp:revision>317</cp:revision>
  <dcterms:created xsi:type="dcterms:W3CDTF">2015-02-16T02:36:18Z</dcterms:created>
  <dcterms:modified xsi:type="dcterms:W3CDTF">2017-05-16T17:00:24Z</dcterms:modified>
</cp:coreProperties>
</file>